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30275213" cy="42803763"/>
  <p:notesSz cx="6858000" cy="9144000"/>
  <p:defaultTextStyle>
    <a:defPPr>
      <a:defRPr lang="ko-KR"/>
    </a:defPPr>
    <a:lvl1pPr marL="0" algn="l" defTabSz="3507730" rtl="0" eaLnBrk="1" latinLnBrk="1" hangingPunct="1">
      <a:defRPr sz="6905" kern="1200">
        <a:solidFill>
          <a:schemeClr val="tx1"/>
        </a:solidFill>
        <a:latin typeface="+mn-lt"/>
        <a:ea typeface="+mn-ea"/>
        <a:cs typeface="+mn-cs"/>
      </a:defRPr>
    </a:lvl1pPr>
    <a:lvl2pPr marL="1753865" algn="l" defTabSz="3507730" rtl="0" eaLnBrk="1" latinLnBrk="1" hangingPunct="1">
      <a:defRPr sz="6905" kern="1200">
        <a:solidFill>
          <a:schemeClr val="tx1"/>
        </a:solidFill>
        <a:latin typeface="+mn-lt"/>
        <a:ea typeface="+mn-ea"/>
        <a:cs typeface="+mn-cs"/>
      </a:defRPr>
    </a:lvl2pPr>
    <a:lvl3pPr marL="3507730" algn="l" defTabSz="3507730" rtl="0" eaLnBrk="1" latinLnBrk="1" hangingPunct="1">
      <a:defRPr sz="6905" kern="1200">
        <a:solidFill>
          <a:schemeClr val="tx1"/>
        </a:solidFill>
        <a:latin typeface="+mn-lt"/>
        <a:ea typeface="+mn-ea"/>
        <a:cs typeface="+mn-cs"/>
      </a:defRPr>
    </a:lvl3pPr>
    <a:lvl4pPr marL="5261595" algn="l" defTabSz="3507730" rtl="0" eaLnBrk="1" latinLnBrk="1" hangingPunct="1">
      <a:defRPr sz="6905" kern="1200">
        <a:solidFill>
          <a:schemeClr val="tx1"/>
        </a:solidFill>
        <a:latin typeface="+mn-lt"/>
        <a:ea typeface="+mn-ea"/>
        <a:cs typeface="+mn-cs"/>
      </a:defRPr>
    </a:lvl4pPr>
    <a:lvl5pPr marL="7015460" algn="l" defTabSz="3507730" rtl="0" eaLnBrk="1" latinLnBrk="1" hangingPunct="1">
      <a:defRPr sz="6905" kern="1200">
        <a:solidFill>
          <a:schemeClr val="tx1"/>
        </a:solidFill>
        <a:latin typeface="+mn-lt"/>
        <a:ea typeface="+mn-ea"/>
        <a:cs typeface="+mn-cs"/>
      </a:defRPr>
    </a:lvl5pPr>
    <a:lvl6pPr marL="8769325" algn="l" defTabSz="3507730" rtl="0" eaLnBrk="1" latinLnBrk="1" hangingPunct="1">
      <a:defRPr sz="6905" kern="1200">
        <a:solidFill>
          <a:schemeClr val="tx1"/>
        </a:solidFill>
        <a:latin typeface="+mn-lt"/>
        <a:ea typeface="+mn-ea"/>
        <a:cs typeface="+mn-cs"/>
      </a:defRPr>
    </a:lvl6pPr>
    <a:lvl7pPr marL="10523190" algn="l" defTabSz="3507730" rtl="0" eaLnBrk="1" latinLnBrk="1" hangingPunct="1">
      <a:defRPr sz="6905" kern="1200">
        <a:solidFill>
          <a:schemeClr val="tx1"/>
        </a:solidFill>
        <a:latin typeface="+mn-lt"/>
        <a:ea typeface="+mn-ea"/>
        <a:cs typeface="+mn-cs"/>
      </a:defRPr>
    </a:lvl7pPr>
    <a:lvl8pPr marL="12277054" algn="l" defTabSz="3507730" rtl="0" eaLnBrk="1" latinLnBrk="1" hangingPunct="1">
      <a:defRPr sz="6905" kern="1200">
        <a:solidFill>
          <a:schemeClr val="tx1"/>
        </a:solidFill>
        <a:latin typeface="+mn-lt"/>
        <a:ea typeface="+mn-ea"/>
        <a:cs typeface="+mn-cs"/>
      </a:defRPr>
    </a:lvl8pPr>
    <a:lvl9pPr marL="14030919" algn="l" defTabSz="3507730" rtl="0" eaLnBrk="1" latinLnBrk="1" hangingPunct="1">
      <a:defRPr sz="6905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ED36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8952" autoAdjust="0"/>
    <p:restoredTop sz="94660"/>
  </p:normalViewPr>
  <p:slideViewPr>
    <p:cSldViewPr snapToGrid="0">
      <p:cViewPr>
        <p:scale>
          <a:sx n="50" d="100"/>
          <a:sy n="50" d="100"/>
        </p:scale>
        <p:origin x="810" y="-79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0CB4E-6FA7-43A9-8C9F-DD0C6E95B116}" type="datetimeFigureOut">
              <a:rPr lang="ko-KR" altLang="en-US" smtClean="0"/>
              <a:t>2022-06-15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5E340-21E0-402F-8489-5A9DC846A58E}" type="slidenum">
              <a:rPr lang="ko-KR" altLang="en-US" smtClean="0"/>
              <a:t>‹#›</a:t>
            </a:fld>
            <a:endParaRPr lang="ko-KR" altLang="en-US"/>
          </a:p>
        </p:txBody>
      </p:sp>
      <p:pic>
        <p:nvPicPr>
          <p:cNvPr id="5" name="그림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99"/>
            <a:ext cx="30276413" cy="428020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29278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81421" y="2278913"/>
            <a:ext cx="26112371" cy="82734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1421" y="11394520"/>
            <a:ext cx="26112371" cy="271585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E0CB4E-6FA7-43A9-8C9F-DD0C6E95B116}" type="datetimeFigureOut">
              <a:rPr lang="ko-KR" altLang="en-US" smtClean="0"/>
              <a:t>2022-06-15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55E340-21E0-402F-8489-5A9DC846A58E}" type="slidenum">
              <a:rPr lang="ko-KR" altLang="en-US" smtClean="0"/>
              <a:t>‹#›</a:t>
            </a:fld>
            <a:endParaRPr lang="ko-KR" altLang="en-US"/>
          </a:p>
        </p:txBody>
      </p:sp>
      <p:pic>
        <p:nvPicPr>
          <p:cNvPr id="7" name="그림 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99"/>
            <a:ext cx="30276413" cy="428020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8792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</p:sldLayoutIdLst>
  <p:txStyles>
    <p:titleStyle>
      <a:lvl1pPr algn="l" defTabSz="3027487" rtl="0" eaLnBrk="1" latinLnBrk="1" hangingPunct="1">
        <a:lnSpc>
          <a:spcPct val="90000"/>
        </a:lnSpc>
        <a:spcBef>
          <a:spcPct val="0"/>
        </a:spcBef>
        <a:buNone/>
        <a:defRPr sz="1456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56872" indent="-756872" algn="l" defTabSz="3027487" rtl="0" eaLnBrk="1" latinLnBrk="1" hangingPunct="1">
        <a:lnSpc>
          <a:spcPct val="90000"/>
        </a:lnSpc>
        <a:spcBef>
          <a:spcPts val="3311"/>
        </a:spcBef>
        <a:buFont typeface="Arial" panose="020B0604020202020204" pitchFamily="34" charset="0"/>
        <a:buChar char="•"/>
        <a:defRPr sz="9271" kern="1200">
          <a:solidFill>
            <a:schemeClr val="tx1"/>
          </a:solidFill>
          <a:latin typeface="+mn-lt"/>
          <a:ea typeface="+mn-ea"/>
          <a:cs typeface="+mn-cs"/>
        </a:defRPr>
      </a:lvl1pPr>
      <a:lvl2pPr marL="2270615" indent="-756872" algn="l" defTabSz="3027487" rtl="0" eaLnBrk="1" latinLnBrk="1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2pPr>
      <a:lvl3pPr marL="3784359" indent="-756872" algn="l" defTabSz="3027487" rtl="0" eaLnBrk="1" latinLnBrk="1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6622" kern="1200">
          <a:solidFill>
            <a:schemeClr val="tx1"/>
          </a:solidFill>
          <a:latin typeface="+mn-lt"/>
          <a:ea typeface="+mn-ea"/>
          <a:cs typeface="+mn-cs"/>
        </a:defRPr>
      </a:lvl3pPr>
      <a:lvl4pPr marL="5298102" indent="-756872" algn="l" defTabSz="3027487" rtl="0" eaLnBrk="1" latinLnBrk="1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811846" indent="-756872" algn="l" defTabSz="3027487" rtl="0" eaLnBrk="1" latinLnBrk="1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8325589" indent="-756872" algn="l" defTabSz="3027487" rtl="0" eaLnBrk="1" latinLnBrk="1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839333" indent="-756872" algn="l" defTabSz="3027487" rtl="0" eaLnBrk="1" latinLnBrk="1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1353076" indent="-756872" algn="l" defTabSz="3027487" rtl="0" eaLnBrk="1" latinLnBrk="1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866820" indent="-756872" algn="l" defTabSz="3027487" rtl="0" eaLnBrk="1" latinLnBrk="1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27487" rtl="0" eaLnBrk="1" latinLnBrk="1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1pPr>
      <a:lvl2pPr marL="1513743" algn="l" defTabSz="3027487" rtl="0" eaLnBrk="1" latinLnBrk="1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2pPr>
      <a:lvl3pPr marL="3027487" algn="l" defTabSz="3027487" rtl="0" eaLnBrk="1" latinLnBrk="1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3pPr>
      <a:lvl4pPr marL="4541230" algn="l" defTabSz="3027487" rtl="0" eaLnBrk="1" latinLnBrk="1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054974" algn="l" defTabSz="3027487" rtl="0" eaLnBrk="1" latinLnBrk="1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7568717" algn="l" defTabSz="3027487" rtl="0" eaLnBrk="1" latinLnBrk="1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082461" algn="l" defTabSz="3027487" rtl="0" eaLnBrk="1" latinLnBrk="1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0596204" algn="l" defTabSz="3027487" rtl="0" eaLnBrk="1" latinLnBrk="1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109948" algn="l" defTabSz="3027487" rtl="0" eaLnBrk="1" latinLnBrk="1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.bin"/><Relationship Id="rId3" Type="http://schemas.openxmlformats.org/officeDocument/2006/relationships/image" Target="../media/image3.emf"/><Relationship Id="rId7" Type="http://schemas.openxmlformats.org/officeDocument/2006/relationships/image" Target="../media/image7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emf"/><Relationship Id="rId5" Type="http://schemas.openxmlformats.org/officeDocument/2006/relationships/image" Target="../media/image5.emf"/><Relationship Id="rId10" Type="http://schemas.openxmlformats.org/officeDocument/2006/relationships/image" Target="../media/image9.emf"/><Relationship Id="rId4" Type="http://schemas.openxmlformats.org/officeDocument/2006/relationships/image" Target="../media/image4.emf"/><Relationship Id="rId9" Type="http://schemas.openxmlformats.org/officeDocument/2006/relationships/image" Target="../media/image8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39"/>
          <p:cNvSpPr txBox="1">
            <a:spLocks noChangeArrowheads="1"/>
          </p:cNvSpPr>
          <p:nvPr/>
        </p:nvSpPr>
        <p:spPr bwMode="auto">
          <a:xfrm>
            <a:off x="1540343" y="7784021"/>
            <a:ext cx="9957919" cy="48885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9094" tIns="49547" rIns="99094" bIns="49547">
            <a:spAutoFit/>
          </a:bodyPr>
          <a:lstStyle>
            <a:defPPr>
              <a:defRPr lang="ko-KR"/>
            </a:defPPr>
            <a:lvl1pPr marL="371475" indent="-371475" algn="just">
              <a:spcBef>
                <a:spcPts val="1950"/>
              </a:spcBef>
              <a:buClr>
                <a:srgbClr val="C00000"/>
              </a:buClr>
              <a:buFont typeface="Wingdings" pitchFamily="2" charset="2"/>
              <a:buChar char="§"/>
              <a:defRPr kumimoji="1" sz="2400" b="1">
                <a:latin typeface="Arial" charset="0"/>
                <a:ea typeface="HY견고딕" pitchFamily="18" charset="-127"/>
                <a:cs typeface="Arial" charset="0"/>
              </a:defRPr>
            </a:lvl1pPr>
            <a:lvl2pPr marL="742950" indent="-285750" eaLnBrk="0" hangingPunct="0">
              <a:defRPr kumimoji="1" sz="3600">
                <a:latin typeface="HY견고딕" pitchFamily="18" charset="-127"/>
                <a:ea typeface="HY견고딕" pitchFamily="18" charset="-127"/>
              </a:defRPr>
            </a:lvl2pPr>
            <a:lvl3pPr marL="1143000" indent="-228600" eaLnBrk="0" hangingPunct="0">
              <a:defRPr kumimoji="1" sz="3600">
                <a:latin typeface="HY견고딕" pitchFamily="18" charset="-127"/>
                <a:ea typeface="HY견고딕" pitchFamily="18" charset="-127"/>
              </a:defRPr>
            </a:lvl3pPr>
            <a:lvl4pPr marL="1600200" indent="-228600" eaLnBrk="0" hangingPunct="0">
              <a:defRPr kumimoji="1" sz="3600">
                <a:latin typeface="HY견고딕" pitchFamily="18" charset="-127"/>
                <a:ea typeface="HY견고딕" pitchFamily="18" charset="-127"/>
              </a:defRPr>
            </a:lvl4pPr>
            <a:lvl5pPr marL="2057400" indent="-228600" eaLnBrk="0" hangingPunct="0">
              <a:defRPr kumimoji="1" sz="3600">
                <a:latin typeface="HY견고딕" pitchFamily="18" charset="-127"/>
                <a:ea typeface="HY견고딕" pitchFamily="18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600">
                <a:latin typeface="HY견고딕" pitchFamily="18" charset="-127"/>
                <a:ea typeface="HY견고딕" pitchFamily="18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600">
                <a:latin typeface="HY견고딕" pitchFamily="18" charset="-127"/>
                <a:ea typeface="HY견고딕" pitchFamily="18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600">
                <a:latin typeface="HY견고딕" pitchFamily="18" charset="-127"/>
                <a:ea typeface="HY견고딕" pitchFamily="18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600">
                <a:latin typeface="HY견고딕" pitchFamily="18" charset="-127"/>
                <a:ea typeface="HY견고딕" pitchFamily="18" charset="-127"/>
              </a:defRPr>
            </a:lvl9pPr>
          </a:lstStyle>
          <a:p>
            <a:pPr>
              <a:buClr>
                <a:srgbClr val="92D050"/>
              </a:buClr>
            </a:pPr>
            <a:r>
              <a:rPr lang="ko-KR" altLang="en-US" sz="3600" b="0" dirty="0"/>
              <a:t>밀리미터파 대역</a:t>
            </a:r>
            <a:endParaRPr lang="en-US" altLang="ko-KR" sz="3600" b="0" dirty="0"/>
          </a:p>
          <a:p>
            <a:pPr marL="800100" lvl="1" indent="-342900" algn="just" eaLnBrk="1" hangingPunct="1">
              <a:spcBef>
                <a:spcPts val="1500"/>
              </a:spcBef>
              <a:buClr>
                <a:srgbClr val="92D050"/>
              </a:buClr>
              <a:buFont typeface="Arial" panose="020B0604020202020204" pitchFamily="34" charset="0"/>
              <a:buChar char="•"/>
            </a:pPr>
            <a:r>
              <a:rPr lang="ko-KR" altLang="en-US" sz="3200" dirty="0">
                <a:latin typeface="Arial" charset="0"/>
                <a:cs typeface="Arial" charset="0"/>
              </a:rPr>
              <a:t>미사용 광대역 주파수 스펙트럼 존재</a:t>
            </a:r>
            <a:endParaRPr lang="en-US" altLang="ko-KR" sz="3200" dirty="0">
              <a:latin typeface="Arial" charset="0"/>
              <a:cs typeface="Arial" charset="0"/>
            </a:endParaRPr>
          </a:p>
          <a:p>
            <a:pPr marL="800100" lvl="1" indent="-342900" algn="just" eaLnBrk="1" hangingPunct="1">
              <a:spcBef>
                <a:spcPts val="1500"/>
              </a:spcBef>
              <a:buClr>
                <a:srgbClr val="92D050"/>
              </a:buClr>
              <a:buFont typeface="Arial" panose="020B0604020202020204" pitchFamily="34" charset="0"/>
              <a:buChar char="•"/>
            </a:pPr>
            <a:r>
              <a:rPr lang="ko-KR" altLang="en-US" sz="3200" dirty="0">
                <a:latin typeface="Arial" charset="0"/>
                <a:cs typeface="Arial" charset="0"/>
              </a:rPr>
              <a:t>주파수 고갈문제 해결 및 초고속 통신 가능</a:t>
            </a:r>
            <a:endParaRPr lang="en-US" altLang="ko-KR" sz="3200" dirty="0"/>
          </a:p>
          <a:p>
            <a:pPr>
              <a:buClr>
                <a:srgbClr val="92D050"/>
              </a:buClr>
            </a:pPr>
            <a:r>
              <a:rPr lang="en-US" altLang="ko-KR" sz="3600" dirty="0"/>
              <a:t>D-</a:t>
            </a:r>
            <a:r>
              <a:rPr lang="ko-KR" altLang="en-US" sz="3600" b="0" dirty="0"/>
              <a:t>대역</a:t>
            </a:r>
            <a:r>
              <a:rPr lang="en-US" altLang="ko-KR" sz="3600" b="0" dirty="0"/>
              <a:t> </a:t>
            </a:r>
            <a:r>
              <a:rPr lang="ko-KR" altLang="en-US" sz="3600" b="0" dirty="0"/>
              <a:t>수신기</a:t>
            </a:r>
            <a:r>
              <a:rPr lang="ko-KR" altLang="en-US" sz="3600" dirty="0"/>
              <a:t> </a:t>
            </a:r>
            <a:r>
              <a:rPr lang="en-US" altLang="ko-KR" sz="3600" dirty="0"/>
              <a:t>front-end</a:t>
            </a:r>
          </a:p>
          <a:p>
            <a:pPr marL="800100" lvl="1" indent="-342900" algn="just" eaLnBrk="1" hangingPunct="1">
              <a:spcBef>
                <a:spcPts val="1500"/>
              </a:spcBef>
              <a:buClr>
                <a:srgbClr val="92D050"/>
              </a:buClr>
              <a:buFont typeface="Arial" panose="020B0604020202020204" pitchFamily="34" charset="0"/>
              <a:buChar char="•"/>
            </a:pPr>
            <a:r>
              <a:rPr lang="en-US" altLang="ko-KR" sz="3200" b="1" dirty="0">
                <a:latin typeface="Arial" charset="0"/>
                <a:cs typeface="Arial" charset="0"/>
              </a:rPr>
              <a:t>D-</a:t>
            </a:r>
            <a:r>
              <a:rPr lang="ko-KR" altLang="en-US" sz="3200" dirty="0">
                <a:latin typeface="Arial" charset="0"/>
                <a:cs typeface="Arial" charset="0"/>
              </a:rPr>
              <a:t>대역 </a:t>
            </a:r>
            <a:r>
              <a:rPr lang="en-US" altLang="ko-KR" sz="3200" dirty="0">
                <a:latin typeface="Arial" charset="0"/>
                <a:cs typeface="Arial" charset="0"/>
              </a:rPr>
              <a:t>: </a:t>
            </a:r>
            <a:r>
              <a:rPr lang="ko-KR" altLang="en-US" sz="3200" dirty="0">
                <a:latin typeface="Arial" charset="0"/>
                <a:cs typeface="Arial" charset="0"/>
              </a:rPr>
              <a:t>낮은 대기 감쇠</a:t>
            </a:r>
            <a:r>
              <a:rPr lang="en-US" altLang="ko-KR" sz="3200" dirty="0">
                <a:latin typeface="Arial" charset="0"/>
                <a:cs typeface="Arial" charset="0"/>
              </a:rPr>
              <a:t>, </a:t>
            </a:r>
            <a:r>
              <a:rPr lang="ko-KR" altLang="en-US" sz="3200" dirty="0">
                <a:latin typeface="Arial" charset="0"/>
                <a:cs typeface="Arial" charset="0"/>
              </a:rPr>
              <a:t>대역폭 확보 용이</a:t>
            </a:r>
            <a:endParaRPr lang="en-US" altLang="ko-KR" sz="3200" dirty="0">
              <a:latin typeface="Arial" charset="0"/>
              <a:cs typeface="Arial" charset="0"/>
            </a:endParaRPr>
          </a:p>
          <a:p>
            <a:pPr marL="800100" lvl="1" indent="-342900" algn="just" eaLnBrk="1" hangingPunct="1">
              <a:spcBef>
                <a:spcPts val="1500"/>
              </a:spcBef>
              <a:buClr>
                <a:srgbClr val="92D050"/>
              </a:buClr>
              <a:buFont typeface="Arial" panose="020B0604020202020204" pitchFamily="34" charset="0"/>
              <a:buChar char="•"/>
            </a:pPr>
            <a:r>
              <a:rPr lang="en-US" altLang="ko-KR" sz="3200" b="1" dirty="0">
                <a:latin typeface="Arial" charset="0"/>
                <a:cs typeface="Arial" charset="0"/>
              </a:rPr>
              <a:t>6G</a:t>
            </a:r>
            <a:r>
              <a:rPr lang="ko-KR" altLang="en-US" sz="3200" dirty="0">
                <a:latin typeface="Arial" charset="0"/>
                <a:cs typeface="Arial" charset="0"/>
              </a:rPr>
              <a:t>기술 선점을 위한 선행연구 요구</a:t>
            </a:r>
            <a:endParaRPr lang="en-US" altLang="ko-KR" sz="3200" dirty="0">
              <a:latin typeface="Arial" charset="0"/>
              <a:cs typeface="Arial" charset="0"/>
            </a:endParaRPr>
          </a:p>
          <a:p>
            <a:pPr marL="800100" lvl="1" indent="-342900" algn="just" eaLnBrk="1" hangingPunct="1">
              <a:spcBef>
                <a:spcPts val="1500"/>
              </a:spcBef>
              <a:buClr>
                <a:srgbClr val="92D050"/>
              </a:buClr>
              <a:buFont typeface="Arial" panose="020B0604020202020204" pitchFamily="34" charset="0"/>
              <a:buChar char="•"/>
            </a:pPr>
            <a:endParaRPr lang="en-US" altLang="ko-KR" sz="3200" dirty="0">
              <a:latin typeface="Arial" charset="0"/>
              <a:cs typeface="Arial" charset="0"/>
            </a:endParaRPr>
          </a:p>
        </p:txBody>
      </p:sp>
      <p:sp>
        <p:nvSpPr>
          <p:cNvPr id="10" name="Rectangle 1933"/>
          <p:cNvSpPr>
            <a:spLocks noChangeArrowheads="1"/>
          </p:cNvSpPr>
          <p:nvPr/>
        </p:nvSpPr>
        <p:spPr bwMode="auto">
          <a:xfrm>
            <a:off x="10580688" y="6411709"/>
            <a:ext cx="854075" cy="900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0000" tIns="46800" rIns="90000" bIns="46800" anchor="ctr">
            <a:spAutoFit/>
          </a:bodyPr>
          <a:lstStyle/>
          <a:p>
            <a:pPr defTabSz="2951163" fontAlgn="base">
              <a:spcBef>
                <a:spcPct val="0"/>
              </a:spcBef>
              <a:spcAft>
                <a:spcPct val="0"/>
              </a:spcAft>
            </a:pPr>
            <a:endParaRPr lang="ko-KR" altLang="en-US" sz="5800" dirty="0">
              <a:solidFill>
                <a:prstClr val="black"/>
              </a:solidFill>
              <a:latin typeface="Times New Roman" pitchFamily="18" charset="0"/>
            </a:endParaRPr>
          </a:p>
        </p:txBody>
      </p:sp>
      <p:sp>
        <p:nvSpPr>
          <p:cNvPr id="12" name="Szövegdoboz 8"/>
          <p:cNvSpPr txBox="1">
            <a:spLocks noChangeArrowheads="1"/>
          </p:cNvSpPr>
          <p:nvPr/>
        </p:nvSpPr>
        <p:spPr bwMode="auto">
          <a:xfrm>
            <a:off x="1172144" y="4041988"/>
            <a:ext cx="28088656" cy="2585323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 sz="8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8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8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8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8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4175125" eaLnBrk="0" fontAlgn="base" hangingPunct="0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4175125" eaLnBrk="0" fontAlgn="base" hangingPunct="0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4175125" eaLnBrk="0" fontAlgn="base" hangingPunct="0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4175125" eaLnBrk="0" fontAlgn="base" hangingPunct="0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defTabSz="2951163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 sz="6600" b="1" dirty="0">
                <a:solidFill>
                  <a:prstClr val="black"/>
                </a:solidFill>
                <a:latin typeface="+mj-ea"/>
                <a:cs typeface="Arial" pitchFamily="34" charset="0"/>
              </a:rPr>
              <a:t>28nm CMOS </a:t>
            </a:r>
            <a:r>
              <a:rPr kumimoji="1" lang="ko-KR" altLang="en-US" sz="6600" b="1" dirty="0">
                <a:solidFill>
                  <a:prstClr val="black"/>
                </a:solidFill>
                <a:latin typeface="+mj-ea"/>
                <a:cs typeface="Arial" pitchFamily="34" charset="0"/>
              </a:rPr>
              <a:t>공정을 이용한 </a:t>
            </a:r>
            <a:r>
              <a:rPr kumimoji="1" lang="en-US" altLang="ko-KR" sz="6600" b="1" dirty="0">
                <a:solidFill>
                  <a:prstClr val="black"/>
                </a:solidFill>
                <a:latin typeface="+mj-ea"/>
                <a:cs typeface="Arial" pitchFamily="34" charset="0"/>
              </a:rPr>
              <a:t>D-</a:t>
            </a:r>
            <a:r>
              <a:rPr kumimoji="1" lang="ko-KR" altLang="en-US" sz="6600" b="1" dirty="0">
                <a:solidFill>
                  <a:prstClr val="black"/>
                </a:solidFill>
                <a:latin typeface="+mj-ea"/>
                <a:cs typeface="Arial" pitchFamily="34" charset="0"/>
              </a:rPr>
              <a:t>대역 수신기 </a:t>
            </a:r>
            <a:r>
              <a:rPr kumimoji="1" lang="en-US" altLang="ko-KR" sz="6600" b="1" dirty="0">
                <a:solidFill>
                  <a:prstClr val="black"/>
                </a:solidFill>
                <a:latin typeface="+mj-ea"/>
                <a:cs typeface="Arial" pitchFamily="34" charset="0"/>
              </a:rPr>
              <a:t>Front-end </a:t>
            </a:r>
            <a:r>
              <a:rPr kumimoji="1" lang="ko-KR" altLang="en-US" sz="6600" b="1" dirty="0">
                <a:solidFill>
                  <a:prstClr val="black"/>
                </a:solidFill>
                <a:latin typeface="+mj-ea"/>
                <a:cs typeface="Arial" pitchFamily="34" charset="0"/>
              </a:rPr>
              <a:t>설계</a:t>
            </a:r>
            <a:endParaRPr kumimoji="1" lang="en-US" altLang="ko-KR" sz="6600" b="1" dirty="0">
              <a:solidFill>
                <a:prstClr val="black"/>
              </a:solidFill>
              <a:latin typeface="+mj-ea"/>
              <a:cs typeface="Arial" pitchFamily="34" charset="0"/>
            </a:endParaRPr>
          </a:p>
          <a:p>
            <a:pPr algn="ctr" defTabSz="2951163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800" b="1" dirty="0">
                <a:solidFill>
                  <a:prstClr val="black"/>
                </a:solidFill>
                <a:cs typeface="Arial" pitchFamily="34" charset="0"/>
              </a:rPr>
              <a:t>이현규</a:t>
            </a:r>
            <a:r>
              <a:rPr kumimoji="1" lang="en-US" altLang="ko-KR" sz="4800" b="1" dirty="0">
                <a:solidFill>
                  <a:prstClr val="black"/>
                </a:solidFill>
                <a:cs typeface="Arial" pitchFamily="34" charset="0"/>
              </a:rPr>
              <a:t>, </a:t>
            </a:r>
            <a:r>
              <a:rPr kumimoji="1" lang="ko-KR" altLang="en-US" sz="4800" b="1" dirty="0">
                <a:solidFill>
                  <a:prstClr val="black"/>
                </a:solidFill>
                <a:cs typeface="Arial" pitchFamily="34" charset="0"/>
              </a:rPr>
              <a:t>김민우</a:t>
            </a:r>
            <a:r>
              <a:rPr kumimoji="1" lang="en-US" altLang="ko-KR" sz="4800" b="1" dirty="0">
                <a:solidFill>
                  <a:prstClr val="black"/>
                </a:solidFill>
                <a:cs typeface="Arial" pitchFamily="34" charset="0"/>
              </a:rPr>
              <a:t>, </a:t>
            </a:r>
            <a:r>
              <a:rPr kumimoji="1" lang="ko-KR" altLang="en-US" sz="4800" b="1" dirty="0">
                <a:solidFill>
                  <a:prstClr val="black"/>
                </a:solidFill>
                <a:cs typeface="Arial" pitchFamily="34" charset="0"/>
              </a:rPr>
              <a:t>전상근</a:t>
            </a:r>
            <a:endParaRPr kumimoji="1" lang="en-US" altLang="ko-KR" sz="4800" b="1" dirty="0">
              <a:solidFill>
                <a:prstClr val="black"/>
              </a:solidFill>
              <a:cs typeface="Arial" pitchFamily="34" charset="0"/>
            </a:endParaRPr>
          </a:p>
          <a:p>
            <a:pPr algn="ctr" defTabSz="2951163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 sz="4800" b="1" dirty="0">
                <a:solidFill>
                  <a:prstClr val="black"/>
                </a:solidFill>
                <a:cs typeface="Arial" pitchFamily="34" charset="0"/>
              </a:rPr>
              <a:t> </a:t>
            </a:r>
            <a:r>
              <a:rPr kumimoji="1" lang="ko-KR" altLang="en-US" sz="4800" b="1" dirty="0">
                <a:solidFill>
                  <a:prstClr val="black"/>
                </a:solidFill>
                <a:cs typeface="Arial" pitchFamily="34" charset="0"/>
              </a:rPr>
              <a:t>고려대학교</a:t>
            </a:r>
            <a:endParaRPr kumimoji="1" lang="en-US" altLang="ko-KR" sz="4800" b="1" dirty="0">
              <a:solidFill>
                <a:prstClr val="black"/>
              </a:solidFill>
              <a:cs typeface="Arial" pitchFamily="34" charset="0"/>
            </a:endParaRPr>
          </a:p>
        </p:txBody>
      </p:sp>
      <p:sp>
        <p:nvSpPr>
          <p:cNvPr id="15" name="직사각형 62"/>
          <p:cNvSpPr/>
          <p:nvPr/>
        </p:nvSpPr>
        <p:spPr bwMode="auto">
          <a:xfrm>
            <a:off x="15716360" y="7377000"/>
            <a:ext cx="13544440" cy="33351900"/>
          </a:xfrm>
          <a:prstGeom prst="rect">
            <a:avLst/>
          </a:prstGeom>
          <a:noFill/>
          <a:ln w="76200">
            <a:solidFill>
              <a:srgbClr val="AED36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2951163"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ko-KR" altLang="en-US" sz="5800" dirty="0">
              <a:solidFill>
                <a:prstClr val="white"/>
              </a:solidFill>
            </a:endParaRPr>
          </a:p>
        </p:txBody>
      </p:sp>
      <p:sp>
        <p:nvSpPr>
          <p:cNvPr id="16" name="직사각형 64"/>
          <p:cNvSpPr/>
          <p:nvPr/>
        </p:nvSpPr>
        <p:spPr bwMode="auto">
          <a:xfrm>
            <a:off x="1172144" y="13813558"/>
            <a:ext cx="13420156" cy="26915342"/>
          </a:xfrm>
          <a:prstGeom prst="rect">
            <a:avLst/>
          </a:prstGeom>
          <a:noFill/>
          <a:ln w="76200">
            <a:solidFill>
              <a:srgbClr val="AED36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2951163"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ko-KR" altLang="en-US" sz="5800" dirty="0">
              <a:solidFill>
                <a:prstClr val="white"/>
              </a:solidFill>
            </a:endParaRPr>
          </a:p>
        </p:txBody>
      </p:sp>
      <p:sp>
        <p:nvSpPr>
          <p:cNvPr id="17" name="Lekerekített téglalap 9"/>
          <p:cNvSpPr/>
          <p:nvPr/>
        </p:nvSpPr>
        <p:spPr bwMode="auto">
          <a:xfrm>
            <a:off x="1532306" y="13453519"/>
            <a:ext cx="10649862" cy="719681"/>
          </a:xfrm>
          <a:prstGeom prst="roundRect">
            <a:avLst>
              <a:gd name="adj" fmla="val 50000"/>
            </a:avLst>
          </a:prstGeom>
          <a:solidFill>
            <a:srgbClr val="AED369"/>
          </a:solidFill>
          <a:ln>
            <a:solidFill>
              <a:srgbClr val="AED36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 latinLnBrk="0"/>
            <a:r>
              <a:rPr lang="en-US" altLang="ko-KR" sz="6000" b="1" dirty="0">
                <a:solidFill>
                  <a:schemeClr val="tx1"/>
                </a:solidFill>
              </a:rPr>
              <a:t>D-</a:t>
            </a:r>
            <a:r>
              <a:rPr lang="ko-KR" altLang="en-US" sz="4800" b="1" dirty="0">
                <a:solidFill>
                  <a:schemeClr val="tx1"/>
                </a:solidFill>
              </a:rPr>
              <a:t>대역 수신기 개별블록</a:t>
            </a:r>
            <a:endParaRPr lang="en-US" altLang="ko-KR" sz="4800" b="1" dirty="0">
              <a:solidFill>
                <a:schemeClr val="tx1"/>
              </a:solidFill>
            </a:endParaRPr>
          </a:p>
        </p:txBody>
      </p:sp>
      <p:sp>
        <p:nvSpPr>
          <p:cNvPr id="19" name="TextBox 39"/>
          <p:cNvSpPr txBox="1">
            <a:spLocks noChangeArrowheads="1"/>
          </p:cNvSpPr>
          <p:nvPr/>
        </p:nvSpPr>
        <p:spPr bwMode="auto">
          <a:xfrm>
            <a:off x="1540343" y="14533239"/>
            <a:ext cx="9289032" cy="6540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9094" tIns="49547" rIns="99094" bIns="49547">
            <a:spAutoFit/>
          </a:bodyPr>
          <a:lstStyle>
            <a:defPPr>
              <a:defRPr lang="ko-KR"/>
            </a:defPPr>
            <a:lvl1pPr marL="371475" indent="-371475" algn="just">
              <a:spcBef>
                <a:spcPts val="1950"/>
              </a:spcBef>
              <a:buClr>
                <a:srgbClr val="C00000"/>
              </a:buClr>
              <a:buFont typeface="Wingdings" pitchFamily="2" charset="2"/>
              <a:buChar char="§"/>
              <a:defRPr kumimoji="1" sz="2400" b="1">
                <a:latin typeface="Arial" charset="0"/>
                <a:ea typeface="HY견고딕" pitchFamily="18" charset="-127"/>
                <a:cs typeface="Arial" charset="0"/>
              </a:defRPr>
            </a:lvl1pPr>
            <a:lvl2pPr marL="742950" indent="-285750" eaLnBrk="0" hangingPunct="0">
              <a:defRPr kumimoji="1" sz="3600">
                <a:latin typeface="HY견고딕" pitchFamily="18" charset="-127"/>
                <a:ea typeface="HY견고딕" pitchFamily="18" charset="-127"/>
              </a:defRPr>
            </a:lvl2pPr>
            <a:lvl3pPr marL="1143000" indent="-228600" eaLnBrk="0" hangingPunct="0">
              <a:defRPr kumimoji="1" sz="3600">
                <a:latin typeface="HY견고딕" pitchFamily="18" charset="-127"/>
                <a:ea typeface="HY견고딕" pitchFamily="18" charset="-127"/>
              </a:defRPr>
            </a:lvl3pPr>
            <a:lvl4pPr marL="1600200" indent="-228600" eaLnBrk="0" hangingPunct="0">
              <a:defRPr kumimoji="1" sz="3600">
                <a:latin typeface="HY견고딕" pitchFamily="18" charset="-127"/>
                <a:ea typeface="HY견고딕" pitchFamily="18" charset="-127"/>
              </a:defRPr>
            </a:lvl4pPr>
            <a:lvl5pPr marL="2057400" indent="-228600" eaLnBrk="0" hangingPunct="0">
              <a:defRPr kumimoji="1" sz="3600">
                <a:latin typeface="HY견고딕" pitchFamily="18" charset="-127"/>
                <a:ea typeface="HY견고딕" pitchFamily="18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600">
                <a:latin typeface="HY견고딕" pitchFamily="18" charset="-127"/>
                <a:ea typeface="HY견고딕" pitchFamily="18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600">
                <a:latin typeface="HY견고딕" pitchFamily="18" charset="-127"/>
                <a:ea typeface="HY견고딕" pitchFamily="18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600">
                <a:latin typeface="HY견고딕" pitchFamily="18" charset="-127"/>
                <a:ea typeface="HY견고딕" pitchFamily="18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600">
                <a:latin typeface="HY견고딕" pitchFamily="18" charset="-127"/>
                <a:ea typeface="HY견고딕" pitchFamily="18" charset="-127"/>
              </a:defRPr>
            </a:lvl9pPr>
          </a:lstStyle>
          <a:p>
            <a:pPr>
              <a:buClr>
                <a:srgbClr val="AED369"/>
              </a:buClr>
            </a:pPr>
            <a:r>
              <a:rPr lang="en-US" altLang="ko-KR" sz="3600" dirty="0"/>
              <a:t>D-</a:t>
            </a:r>
            <a:r>
              <a:rPr lang="ko-KR" altLang="en-US" sz="3600" b="0" dirty="0"/>
              <a:t>대역 </a:t>
            </a:r>
            <a:r>
              <a:rPr lang="ko-KR" altLang="en-US" sz="3600" b="0" dirty="0" err="1"/>
              <a:t>저잡음</a:t>
            </a:r>
            <a:r>
              <a:rPr lang="ko-KR" altLang="en-US" sz="3600" b="0" dirty="0"/>
              <a:t> 증폭기</a:t>
            </a:r>
            <a:endParaRPr lang="en-US" altLang="ko-KR" sz="3600" b="0" dirty="0"/>
          </a:p>
        </p:txBody>
      </p:sp>
      <p:sp>
        <p:nvSpPr>
          <p:cNvPr id="20" name="Rectangle 755"/>
          <p:cNvSpPr>
            <a:spLocks noChangeArrowheads="1"/>
          </p:cNvSpPr>
          <p:nvPr/>
        </p:nvSpPr>
        <p:spPr bwMode="auto">
          <a:xfrm>
            <a:off x="203200" y="6195809"/>
            <a:ext cx="213868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21" name="Lekerekített téglalap 9"/>
          <p:cNvSpPr/>
          <p:nvPr/>
        </p:nvSpPr>
        <p:spPr bwMode="auto">
          <a:xfrm>
            <a:off x="16055470" y="7057863"/>
            <a:ext cx="10019678" cy="708025"/>
          </a:xfrm>
          <a:prstGeom prst="roundRect">
            <a:avLst>
              <a:gd name="adj" fmla="val 50000"/>
            </a:avLst>
          </a:prstGeom>
          <a:solidFill>
            <a:srgbClr val="AED369"/>
          </a:solidFill>
          <a:ln>
            <a:solidFill>
              <a:srgbClr val="AED36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 latinLnBrk="0"/>
            <a:r>
              <a:rPr lang="en-US" altLang="ko-KR" sz="6000" b="1" dirty="0">
                <a:solidFill>
                  <a:schemeClr val="tx1"/>
                </a:solidFill>
              </a:rPr>
              <a:t>D-</a:t>
            </a:r>
            <a:r>
              <a:rPr lang="ko-KR" altLang="en-US" sz="4800" b="1" dirty="0">
                <a:solidFill>
                  <a:schemeClr val="tx1"/>
                </a:solidFill>
              </a:rPr>
              <a:t>대역 수신기 </a:t>
            </a:r>
            <a:r>
              <a:rPr lang="en-US" altLang="ko-KR" sz="6000" b="1" dirty="0">
                <a:solidFill>
                  <a:schemeClr val="tx1"/>
                </a:solidFill>
              </a:rPr>
              <a:t>front-end</a:t>
            </a:r>
            <a:endParaRPr lang="en-US" altLang="ko-KR" sz="4800" b="1" dirty="0">
              <a:solidFill>
                <a:schemeClr val="tx1"/>
              </a:solidFill>
            </a:endParaRPr>
          </a:p>
        </p:txBody>
      </p:sp>
      <p:sp>
        <p:nvSpPr>
          <p:cNvPr id="23" name="TextBox 39"/>
          <p:cNvSpPr txBox="1">
            <a:spLocks noChangeArrowheads="1"/>
          </p:cNvSpPr>
          <p:nvPr/>
        </p:nvSpPr>
        <p:spPr bwMode="auto">
          <a:xfrm>
            <a:off x="16055470" y="7845619"/>
            <a:ext cx="12733382" cy="6540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9094" tIns="49547" rIns="99094" bIns="49547">
            <a:spAutoFit/>
          </a:bodyPr>
          <a:lstStyle>
            <a:defPPr>
              <a:defRPr lang="ko-KR"/>
            </a:defPPr>
            <a:lvl1pPr marL="371475" indent="-371475" algn="just">
              <a:spcBef>
                <a:spcPts val="1950"/>
              </a:spcBef>
              <a:buClr>
                <a:srgbClr val="C00000"/>
              </a:buClr>
              <a:buFont typeface="Wingdings" pitchFamily="2" charset="2"/>
              <a:buChar char="§"/>
              <a:defRPr kumimoji="1" sz="2400" b="1">
                <a:latin typeface="Arial" charset="0"/>
                <a:ea typeface="HY견고딕" pitchFamily="18" charset="-127"/>
                <a:cs typeface="Arial" charset="0"/>
              </a:defRPr>
            </a:lvl1pPr>
            <a:lvl2pPr marL="742950" indent="-285750" eaLnBrk="0" hangingPunct="0">
              <a:defRPr kumimoji="1" sz="3600">
                <a:latin typeface="HY견고딕" pitchFamily="18" charset="-127"/>
                <a:ea typeface="HY견고딕" pitchFamily="18" charset="-127"/>
              </a:defRPr>
            </a:lvl2pPr>
            <a:lvl3pPr marL="1143000" indent="-228600" eaLnBrk="0" hangingPunct="0">
              <a:defRPr kumimoji="1" sz="3600">
                <a:latin typeface="HY견고딕" pitchFamily="18" charset="-127"/>
                <a:ea typeface="HY견고딕" pitchFamily="18" charset="-127"/>
              </a:defRPr>
            </a:lvl3pPr>
            <a:lvl4pPr marL="1600200" indent="-228600" eaLnBrk="0" hangingPunct="0">
              <a:defRPr kumimoji="1" sz="3600">
                <a:latin typeface="HY견고딕" pitchFamily="18" charset="-127"/>
                <a:ea typeface="HY견고딕" pitchFamily="18" charset="-127"/>
              </a:defRPr>
            </a:lvl4pPr>
            <a:lvl5pPr marL="2057400" indent="-228600" eaLnBrk="0" hangingPunct="0">
              <a:defRPr kumimoji="1" sz="3600">
                <a:latin typeface="HY견고딕" pitchFamily="18" charset="-127"/>
                <a:ea typeface="HY견고딕" pitchFamily="18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600">
                <a:latin typeface="HY견고딕" pitchFamily="18" charset="-127"/>
                <a:ea typeface="HY견고딕" pitchFamily="18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600">
                <a:latin typeface="HY견고딕" pitchFamily="18" charset="-127"/>
                <a:ea typeface="HY견고딕" pitchFamily="18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600">
                <a:latin typeface="HY견고딕" pitchFamily="18" charset="-127"/>
                <a:ea typeface="HY견고딕" pitchFamily="18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600">
                <a:latin typeface="HY견고딕" pitchFamily="18" charset="-127"/>
                <a:ea typeface="HY견고딕" pitchFamily="18" charset="-127"/>
              </a:defRPr>
            </a:lvl9pPr>
          </a:lstStyle>
          <a:p>
            <a:pPr>
              <a:buClr>
                <a:srgbClr val="AED369"/>
              </a:buClr>
            </a:pPr>
            <a:r>
              <a:rPr lang="en-US" altLang="ko-KR" sz="3600" dirty="0"/>
              <a:t>D-</a:t>
            </a:r>
            <a:r>
              <a:rPr lang="ko-KR" altLang="en-US" sz="3600" b="0" dirty="0"/>
              <a:t>대역 수신기 </a:t>
            </a:r>
            <a:r>
              <a:rPr lang="en-US" altLang="ko-KR" sz="3600" dirty="0"/>
              <a:t>front-end</a:t>
            </a:r>
            <a:r>
              <a:rPr lang="en-US" altLang="ko-KR" sz="3600" b="0" dirty="0"/>
              <a:t> </a:t>
            </a:r>
            <a:r>
              <a:rPr lang="ko-KR" altLang="en-US" sz="3600" b="0" dirty="0"/>
              <a:t>회로도 및  레이아웃</a:t>
            </a:r>
            <a:endParaRPr lang="en-US" altLang="ko-KR" sz="3600" b="0" dirty="0"/>
          </a:p>
        </p:txBody>
      </p:sp>
      <p:sp>
        <p:nvSpPr>
          <p:cNvPr id="24" name="TextBox 39"/>
          <p:cNvSpPr txBox="1">
            <a:spLocks noChangeArrowheads="1"/>
          </p:cNvSpPr>
          <p:nvPr/>
        </p:nvSpPr>
        <p:spPr bwMode="auto">
          <a:xfrm>
            <a:off x="16055470" y="24200502"/>
            <a:ext cx="13047599" cy="22237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9094" tIns="49547" rIns="99094" bIns="49547">
            <a:spAutoFit/>
          </a:bodyPr>
          <a:lstStyle>
            <a:lvl1pPr marL="371475" indent="-371475" eaLnBrk="0" hangingPunct="0">
              <a:defRPr kumimoji="1" sz="360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</a:defRPr>
            </a:lvl1pPr>
            <a:lvl2pPr marL="742950" indent="-285750" eaLnBrk="0" hangingPunct="0">
              <a:defRPr kumimoji="1" sz="360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</a:defRPr>
            </a:lvl2pPr>
            <a:lvl3pPr marL="1143000" indent="-228600" eaLnBrk="0" hangingPunct="0">
              <a:defRPr kumimoji="1" sz="360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</a:defRPr>
            </a:lvl3pPr>
            <a:lvl4pPr marL="1600200" indent="-228600" eaLnBrk="0" hangingPunct="0">
              <a:defRPr kumimoji="1" sz="360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</a:defRPr>
            </a:lvl4pPr>
            <a:lvl5pPr marL="2057400" indent="-228600" eaLnBrk="0" hangingPunct="0">
              <a:defRPr kumimoji="1" sz="360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60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60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60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60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</a:defRPr>
            </a:lvl9pPr>
          </a:lstStyle>
          <a:p>
            <a:pPr marL="800100" lvl="1" indent="-342900" algn="just" eaLnBrk="1" hangingPunct="1">
              <a:spcBef>
                <a:spcPts val="600"/>
              </a:spcBef>
              <a:buClr>
                <a:srgbClr val="AED369"/>
              </a:buClr>
              <a:buFont typeface="Arial" panose="020B0604020202020204" pitchFamily="34" charset="0"/>
              <a:buChar char="•"/>
            </a:pPr>
            <a:r>
              <a:rPr lang="en-US" altLang="ko-KR" sz="3200" b="1" dirty="0">
                <a:latin typeface="Arial" charset="0"/>
                <a:cs typeface="Arial" charset="0"/>
              </a:rPr>
              <a:t>Samsung 28nm CMOS </a:t>
            </a:r>
            <a:r>
              <a:rPr lang="ko-KR" altLang="en-US" sz="3200" dirty="0">
                <a:latin typeface="Arial" charset="0"/>
                <a:cs typeface="Arial" charset="0"/>
              </a:rPr>
              <a:t>공정을 이용하여 설계</a:t>
            </a:r>
            <a:endParaRPr lang="en-US" altLang="ko-KR" sz="3200" dirty="0">
              <a:latin typeface="Arial" charset="0"/>
              <a:cs typeface="Arial" charset="0"/>
            </a:endParaRPr>
          </a:p>
          <a:p>
            <a:pPr marL="800100" lvl="1" indent="-342900" algn="just" eaLnBrk="1" hangingPunct="1">
              <a:spcBef>
                <a:spcPts val="600"/>
              </a:spcBef>
              <a:buClr>
                <a:srgbClr val="AED369"/>
              </a:buClr>
              <a:buFont typeface="Arial" panose="020B0604020202020204" pitchFamily="34" charset="0"/>
              <a:buChar char="•"/>
            </a:pPr>
            <a:r>
              <a:rPr lang="ko-KR" altLang="en-US" sz="3200" dirty="0">
                <a:latin typeface="Arial" charset="0"/>
                <a:cs typeface="Arial" charset="0"/>
              </a:rPr>
              <a:t>수신되는 신호의 잡음을 최소화 하기 위한 </a:t>
            </a:r>
            <a:r>
              <a:rPr lang="ko-KR" altLang="en-US" sz="3200" dirty="0" err="1">
                <a:latin typeface="Arial" charset="0"/>
                <a:cs typeface="Arial" charset="0"/>
              </a:rPr>
              <a:t>저잡음</a:t>
            </a:r>
            <a:r>
              <a:rPr lang="ko-KR" altLang="en-US" sz="3200" dirty="0">
                <a:latin typeface="Arial" charset="0"/>
                <a:cs typeface="Arial" charset="0"/>
              </a:rPr>
              <a:t> </a:t>
            </a:r>
            <a:r>
              <a:rPr lang="ko-KR" altLang="en-US" sz="3200" dirty="0" err="1">
                <a:latin typeface="Arial" charset="0"/>
                <a:cs typeface="Arial" charset="0"/>
              </a:rPr>
              <a:t>증폭기룰</a:t>
            </a:r>
            <a:r>
              <a:rPr lang="ko-KR" altLang="en-US" sz="3200" dirty="0">
                <a:latin typeface="Arial" charset="0"/>
                <a:cs typeface="Arial" charset="0"/>
              </a:rPr>
              <a:t> </a:t>
            </a:r>
            <a:r>
              <a:rPr lang="ko-KR" altLang="en-US" sz="3200" dirty="0" err="1">
                <a:latin typeface="Arial" charset="0"/>
                <a:cs typeface="Arial" charset="0"/>
              </a:rPr>
              <a:t>첫단에</a:t>
            </a:r>
            <a:r>
              <a:rPr lang="ko-KR" altLang="en-US" sz="3200" dirty="0">
                <a:latin typeface="Arial" charset="0"/>
                <a:cs typeface="Arial" charset="0"/>
              </a:rPr>
              <a:t> 배치</a:t>
            </a:r>
            <a:endParaRPr lang="en-US" altLang="ko-KR" sz="3200" dirty="0">
              <a:latin typeface="Arial" charset="0"/>
              <a:cs typeface="Arial" charset="0"/>
            </a:endParaRPr>
          </a:p>
          <a:p>
            <a:pPr marL="800100" lvl="1" indent="-342900" algn="just" eaLnBrk="1" hangingPunct="1">
              <a:spcBef>
                <a:spcPts val="600"/>
              </a:spcBef>
              <a:buClr>
                <a:srgbClr val="AED369"/>
              </a:buClr>
              <a:buFont typeface="Arial" panose="020B0604020202020204" pitchFamily="34" charset="0"/>
              <a:buChar char="•"/>
            </a:pPr>
            <a:r>
              <a:rPr lang="ko-KR" altLang="en-US" sz="3200" dirty="0">
                <a:latin typeface="Arial" charset="0"/>
                <a:cs typeface="Arial" charset="0"/>
              </a:rPr>
              <a:t>개별회로간 공액정합을 통한 대역폭 향상</a:t>
            </a:r>
            <a:endParaRPr lang="en-US" altLang="ko-KR" sz="3200" dirty="0">
              <a:latin typeface="Arial" charset="0"/>
              <a:cs typeface="Arial" charset="0"/>
            </a:endParaRPr>
          </a:p>
        </p:txBody>
      </p:sp>
      <p:sp>
        <p:nvSpPr>
          <p:cNvPr id="25" name="TextBox 39"/>
          <p:cNvSpPr txBox="1">
            <a:spLocks noChangeArrowheads="1"/>
          </p:cNvSpPr>
          <p:nvPr/>
        </p:nvSpPr>
        <p:spPr bwMode="auto">
          <a:xfrm>
            <a:off x="16055471" y="34215204"/>
            <a:ext cx="12733380" cy="40088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9094" tIns="49547" rIns="99094" bIns="49547">
            <a:spAutoFit/>
          </a:bodyPr>
          <a:lstStyle>
            <a:lvl1pPr marL="371475" indent="-371475" eaLnBrk="0" hangingPunct="0">
              <a:defRPr kumimoji="1" sz="360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</a:defRPr>
            </a:lvl1pPr>
            <a:lvl2pPr marL="742950" indent="-285750" eaLnBrk="0" hangingPunct="0">
              <a:defRPr kumimoji="1" sz="360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</a:defRPr>
            </a:lvl2pPr>
            <a:lvl3pPr marL="1143000" indent="-228600" eaLnBrk="0" hangingPunct="0">
              <a:defRPr kumimoji="1" sz="360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</a:defRPr>
            </a:lvl3pPr>
            <a:lvl4pPr marL="1600200" indent="-228600" eaLnBrk="0" hangingPunct="0">
              <a:defRPr kumimoji="1" sz="360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</a:defRPr>
            </a:lvl4pPr>
            <a:lvl5pPr marL="2057400" indent="-228600" eaLnBrk="0" hangingPunct="0">
              <a:defRPr kumimoji="1" sz="360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60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60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60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60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</a:defRPr>
            </a:lvl9pPr>
          </a:lstStyle>
          <a:p>
            <a:pPr marL="800100" lvl="1" indent="-342900" algn="just" eaLnBrk="1" hangingPunct="1">
              <a:spcBef>
                <a:spcPts val="600"/>
              </a:spcBef>
              <a:buClr>
                <a:srgbClr val="AED369"/>
              </a:buClr>
              <a:buFont typeface="Arial" panose="020B0604020202020204" pitchFamily="34" charset="0"/>
              <a:buChar char="•"/>
            </a:pPr>
            <a:r>
              <a:rPr lang="ko-KR" altLang="en-US" sz="3200" dirty="0">
                <a:latin typeface="Arial" charset="0"/>
                <a:cs typeface="Arial" charset="0"/>
              </a:rPr>
              <a:t>수신기 </a:t>
            </a:r>
            <a:r>
              <a:rPr lang="en-US" altLang="ko-KR" sz="3200" b="1" dirty="0">
                <a:latin typeface="Arial" charset="0"/>
                <a:cs typeface="Arial" charset="0"/>
              </a:rPr>
              <a:t>(Rx)</a:t>
            </a:r>
          </a:p>
          <a:p>
            <a:pPr marL="1200150" lvl="2" indent="-342900" algn="just" eaLnBrk="1" hangingPunct="1">
              <a:spcBef>
                <a:spcPts val="600"/>
              </a:spcBef>
              <a:buClr>
                <a:srgbClr val="AED369"/>
              </a:buClr>
              <a:buFont typeface="Arial" panose="020B0604020202020204" pitchFamily="34" charset="0"/>
              <a:buChar char="•"/>
            </a:pPr>
            <a:r>
              <a:rPr lang="ko-KR" altLang="en-US" sz="3200" dirty="0">
                <a:latin typeface="Arial" charset="0"/>
                <a:cs typeface="Arial" charset="0"/>
              </a:rPr>
              <a:t>최대 변환 이득 </a:t>
            </a:r>
            <a:r>
              <a:rPr lang="en-US" altLang="ko-KR" sz="3200" b="1" dirty="0">
                <a:latin typeface="Arial" charset="0"/>
                <a:cs typeface="Arial" charset="0"/>
              </a:rPr>
              <a:t>: 32.2dB @ 140GHz</a:t>
            </a:r>
            <a:r>
              <a:rPr lang="en-US" altLang="ko-KR" sz="3200" b="1" baseline="-25000" dirty="0">
                <a:latin typeface="Arial" charset="0"/>
                <a:cs typeface="Arial" charset="0"/>
              </a:rPr>
              <a:t>RF</a:t>
            </a:r>
          </a:p>
          <a:p>
            <a:pPr marL="1200150" lvl="2" indent="-342900" algn="just" eaLnBrk="1" hangingPunct="1">
              <a:spcBef>
                <a:spcPts val="600"/>
              </a:spcBef>
              <a:buClr>
                <a:srgbClr val="AED369"/>
              </a:buClr>
              <a:buFont typeface="Arial" panose="020B0604020202020204" pitchFamily="34" charset="0"/>
              <a:buChar char="•"/>
            </a:pPr>
            <a:r>
              <a:rPr lang="en-US" altLang="ko-KR" sz="3200" b="1" dirty="0">
                <a:latin typeface="Arial" charset="0"/>
                <a:cs typeface="Arial" charset="0"/>
              </a:rPr>
              <a:t>3dB</a:t>
            </a:r>
            <a:r>
              <a:rPr lang="en-US" altLang="ko-KR" sz="3200" dirty="0">
                <a:latin typeface="Arial" charset="0"/>
                <a:cs typeface="Arial" charset="0"/>
              </a:rPr>
              <a:t> </a:t>
            </a:r>
            <a:r>
              <a:rPr lang="ko-KR" altLang="en-US" sz="3200" dirty="0">
                <a:latin typeface="Arial" charset="0"/>
                <a:cs typeface="Arial" charset="0"/>
              </a:rPr>
              <a:t>대역폭</a:t>
            </a:r>
            <a:r>
              <a:rPr lang="en-US" altLang="ko-KR" sz="3200" dirty="0">
                <a:latin typeface="Arial" charset="0"/>
                <a:cs typeface="Arial" charset="0"/>
              </a:rPr>
              <a:t>(</a:t>
            </a:r>
            <a:r>
              <a:rPr lang="ko-KR" altLang="en-US" sz="3200" dirty="0">
                <a:latin typeface="Arial" charset="0"/>
                <a:cs typeface="Arial" charset="0"/>
              </a:rPr>
              <a:t>변환이득</a:t>
            </a:r>
            <a:r>
              <a:rPr lang="en-US" altLang="ko-KR" sz="3200" dirty="0">
                <a:latin typeface="Arial" charset="0"/>
                <a:cs typeface="Arial" charset="0"/>
              </a:rPr>
              <a:t>) </a:t>
            </a:r>
            <a:r>
              <a:rPr lang="en-US" altLang="ko-KR" sz="3200" b="1" dirty="0">
                <a:latin typeface="Arial" charset="0"/>
                <a:cs typeface="Arial" charset="0"/>
              </a:rPr>
              <a:t>:</a:t>
            </a:r>
            <a:r>
              <a:rPr lang="en-US" altLang="ko-KR" sz="3200" dirty="0">
                <a:latin typeface="Arial" charset="0"/>
                <a:cs typeface="Arial" charset="0"/>
              </a:rPr>
              <a:t> </a:t>
            </a:r>
            <a:r>
              <a:rPr lang="en-US" altLang="ko-KR" sz="3200" b="1" dirty="0">
                <a:latin typeface="Arial" charset="0"/>
                <a:cs typeface="Arial" charset="0"/>
              </a:rPr>
              <a:t>136 – 143GHz (7GHz)</a:t>
            </a:r>
          </a:p>
          <a:p>
            <a:pPr marL="1200150" lvl="2" indent="-342900" algn="just" eaLnBrk="1" hangingPunct="1">
              <a:spcBef>
                <a:spcPts val="600"/>
              </a:spcBef>
              <a:buClr>
                <a:srgbClr val="AED369"/>
              </a:buClr>
              <a:buFont typeface="Arial" panose="020B0604020202020204" pitchFamily="34" charset="0"/>
              <a:buChar char="•"/>
            </a:pPr>
            <a:r>
              <a:rPr lang="ko-KR" altLang="en-US" sz="3200" dirty="0">
                <a:latin typeface="Arial" charset="0"/>
                <a:cs typeface="Arial" charset="0"/>
              </a:rPr>
              <a:t>입력</a:t>
            </a:r>
            <a:r>
              <a:rPr lang="en-US" altLang="ko-KR" sz="3200" b="1" dirty="0">
                <a:latin typeface="Arial" charset="0"/>
                <a:cs typeface="Arial" charset="0"/>
              </a:rPr>
              <a:t>P1dB : -40.0dBm @ 1GHz</a:t>
            </a:r>
            <a:r>
              <a:rPr lang="en-US" altLang="ko-KR" sz="3200" b="1" baseline="-25000" dirty="0">
                <a:latin typeface="Arial" charset="0"/>
                <a:cs typeface="Arial" charset="0"/>
              </a:rPr>
              <a:t>IF</a:t>
            </a:r>
          </a:p>
          <a:p>
            <a:pPr marL="1200150" lvl="2" indent="-342900" algn="just" eaLnBrk="1" hangingPunct="1">
              <a:spcBef>
                <a:spcPts val="600"/>
              </a:spcBef>
              <a:buClr>
                <a:srgbClr val="AED369"/>
              </a:buClr>
              <a:buFont typeface="Arial" panose="020B0604020202020204" pitchFamily="34" charset="0"/>
              <a:buChar char="•"/>
            </a:pPr>
            <a:r>
              <a:rPr lang="ko-KR" altLang="en-US" sz="3200" dirty="0">
                <a:latin typeface="Arial" charset="0"/>
                <a:cs typeface="Arial" charset="0"/>
              </a:rPr>
              <a:t>포화전력</a:t>
            </a:r>
            <a:r>
              <a:rPr lang="ko-KR" altLang="en-US" sz="3200" b="1" dirty="0">
                <a:latin typeface="Arial" charset="0"/>
                <a:cs typeface="Arial" charset="0"/>
              </a:rPr>
              <a:t> </a:t>
            </a:r>
            <a:r>
              <a:rPr lang="en-US" altLang="ko-KR" sz="3200" b="1" dirty="0">
                <a:latin typeface="Arial" charset="0"/>
                <a:cs typeface="Arial" charset="0"/>
              </a:rPr>
              <a:t>: -4.4dBm @ 1GHz</a:t>
            </a:r>
            <a:r>
              <a:rPr lang="en-US" altLang="ko-KR" sz="3200" b="1" baseline="-25000" dirty="0">
                <a:latin typeface="Arial" charset="0"/>
                <a:cs typeface="Arial" charset="0"/>
              </a:rPr>
              <a:t>IF</a:t>
            </a:r>
            <a:endParaRPr lang="en-US" altLang="ko-KR" sz="3200" b="1" dirty="0">
              <a:latin typeface="Arial" charset="0"/>
              <a:cs typeface="Arial" charset="0"/>
            </a:endParaRPr>
          </a:p>
          <a:p>
            <a:pPr marL="1200150" lvl="2" indent="-342900" algn="just" eaLnBrk="1" hangingPunct="1">
              <a:spcBef>
                <a:spcPts val="600"/>
              </a:spcBef>
              <a:buClr>
                <a:srgbClr val="AED369"/>
              </a:buClr>
              <a:buFont typeface="Arial" panose="020B0604020202020204" pitchFamily="34" charset="0"/>
              <a:buChar char="•"/>
            </a:pPr>
            <a:r>
              <a:rPr lang="ko-KR" altLang="en-US" sz="3200" dirty="0">
                <a:latin typeface="Arial" charset="0"/>
                <a:cs typeface="Arial" charset="0"/>
              </a:rPr>
              <a:t>전력소모</a:t>
            </a:r>
            <a:r>
              <a:rPr lang="en-US" altLang="ko-KR" sz="3200" dirty="0">
                <a:latin typeface="Arial" charset="0"/>
                <a:cs typeface="Arial" charset="0"/>
              </a:rPr>
              <a:t> </a:t>
            </a:r>
            <a:r>
              <a:rPr lang="en-US" altLang="ko-KR" sz="3200" b="1" dirty="0">
                <a:latin typeface="Arial" charset="0"/>
                <a:cs typeface="Arial" charset="0"/>
              </a:rPr>
              <a:t>: 47.43[20.85(LNA) + 7.7(VCO) + 18.88(mixer)] </a:t>
            </a:r>
            <a:r>
              <a:rPr lang="en-US" altLang="ko-KR" sz="3200" b="1" dirty="0" err="1">
                <a:latin typeface="Arial" charset="0"/>
                <a:cs typeface="Arial" charset="0"/>
              </a:rPr>
              <a:t>mW</a:t>
            </a:r>
            <a:endParaRPr lang="en-US" altLang="ko-KR" sz="3200" b="1" dirty="0">
              <a:latin typeface="Arial" charset="0"/>
              <a:cs typeface="Arial" charset="0"/>
            </a:endParaRPr>
          </a:p>
          <a:p>
            <a:pPr marL="1200150" lvl="2" indent="-342900" algn="just" eaLnBrk="1" hangingPunct="1">
              <a:spcBef>
                <a:spcPts val="600"/>
              </a:spcBef>
              <a:buClr>
                <a:srgbClr val="AED369"/>
              </a:buClr>
              <a:buFont typeface="Arial" panose="020B0604020202020204" pitchFamily="34" charset="0"/>
              <a:buChar char="•"/>
            </a:pPr>
            <a:r>
              <a:rPr lang="ko-KR" altLang="en-US" sz="3200" dirty="0">
                <a:latin typeface="Arial" charset="0"/>
                <a:cs typeface="Arial" charset="0"/>
              </a:rPr>
              <a:t>칩 면적 </a:t>
            </a:r>
            <a:r>
              <a:rPr lang="en-US" altLang="ko-KR" sz="3200" b="1" dirty="0">
                <a:latin typeface="Arial" charset="0"/>
                <a:cs typeface="Arial" charset="0"/>
              </a:rPr>
              <a:t>:</a:t>
            </a:r>
            <a:r>
              <a:rPr lang="en-US" altLang="ko-KR" sz="3200" dirty="0">
                <a:latin typeface="Arial" charset="0"/>
                <a:cs typeface="Arial" charset="0"/>
              </a:rPr>
              <a:t> </a:t>
            </a:r>
            <a:r>
              <a:rPr lang="en-US" altLang="ko-KR" sz="3200" b="1" dirty="0">
                <a:latin typeface="Arial" charset="0"/>
                <a:cs typeface="Arial" charset="0"/>
              </a:rPr>
              <a:t>1480x970um</a:t>
            </a:r>
            <a:r>
              <a:rPr lang="en-US" altLang="ko-KR" sz="3200" b="1" baseline="30000" dirty="0">
                <a:latin typeface="Arial" charset="0"/>
                <a:cs typeface="Arial" charset="0"/>
              </a:rPr>
              <a:t>2 </a:t>
            </a:r>
            <a:r>
              <a:rPr lang="en-US" altLang="ko-KR" sz="3200" b="1" dirty="0">
                <a:latin typeface="Arial" charset="0"/>
                <a:cs typeface="Arial" charset="0"/>
              </a:rPr>
              <a:t>(Including probing pads)</a:t>
            </a:r>
            <a:endParaRPr lang="en-US" altLang="ko-KR" sz="3200" dirty="0">
              <a:latin typeface="Arial" charset="0"/>
              <a:cs typeface="Arial" charset="0"/>
            </a:endParaRPr>
          </a:p>
        </p:txBody>
      </p:sp>
      <p:sp>
        <p:nvSpPr>
          <p:cNvPr id="26" name="TextBox 39"/>
          <p:cNvSpPr txBox="1">
            <a:spLocks noChangeArrowheads="1"/>
          </p:cNvSpPr>
          <p:nvPr/>
        </p:nvSpPr>
        <p:spPr bwMode="auto">
          <a:xfrm>
            <a:off x="16055470" y="27372551"/>
            <a:ext cx="9289032" cy="6540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9094" tIns="49547" rIns="99094" bIns="49547">
            <a:spAutoFit/>
          </a:bodyPr>
          <a:lstStyle>
            <a:defPPr>
              <a:defRPr lang="ko-KR"/>
            </a:defPPr>
            <a:lvl1pPr marL="371475" indent="-371475" algn="just">
              <a:spcBef>
                <a:spcPts val="1950"/>
              </a:spcBef>
              <a:buClr>
                <a:srgbClr val="C00000"/>
              </a:buClr>
              <a:buFont typeface="Wingdings" pitchFamily="2" charset="2"/>
              <a:buChar char="§"/>
              <a:defRPr kumimoji="1" sz="2400" b="1">
                <a:latin typeface="Arial" charset="0"/>
                <a:ea typeface="HY견고딕" pitchFamily="18" charset="-127"/>
                <a:cs typeface="Arial" charset="0"/>
              </a:defRPr>
            </a:lvl1pPr>
            <a:lvl2pPr marL="742950" indent="-285750" eaLnBrk="0" hangingPunct="0">
              <a:defRPr kumimoji="1" sz="3600">
                <a:latin typeface="HY견고딕" pitchFamily="18" charset="-127"/>
                <a:ea typeface="HY견고딕" pitchFamily="18" charset="-127"/>
              </a:defRPr>
            </a:lvl2pPr>
            <a:lvl3pPr marL="1143000" indent="-228600" eaLnBrk="0" hangingPunct="0">
              <a:defRPr kumimoji="1" sz="3600">
                <a:latin typeface="HY견고딕" pitchFamily="18" charset="-127"/>
                <a:ea typeface="HY견고딕" pitchFamily="18" charset="-127"/>
              </a:defRPr>
            </a:lvl3pPr>
            <a:lvl4pPr marL="1600200" indent="-228600" eaLnBrk="0" hangingPunct="0">
              <a:defRPr kumimoji="1" sz="3600">
                <a:latin typeface="HY견고딕" pitchFamily="18" charset="-127"/>
                <a:ea typeface="HY견고딕" pitchFamily="18" charset="-127"/>
              </a:defRPr>
            </a:lvl4pPr>
            <a:lvl5pPr marL="2057400" indent="-228600" eaLnBrk="0" hangingPunct="0">
              <a:defRPr kumimoji="1" sz="3600">
                <a:latin typeface="HY견고딕" pitchFamily="18" charset="-127"/>
                <a:ea typeface="HY견고딕" pitchFamily="18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600">
                <a:latin typeface="HY견고딕" pitchFamily="18" charset="-127"/>
                <a:ea typeface="HY견고딕" pitchFamily="18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600">
                <a:latin typeface="HY견고딕" pitchFamily="18" charset="-127"/>
                <a:ea typeface="HY견고딕" pitchFamily="18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600">
                <a:latin typeface="HY견고딕" pitchFamily="18" charset="-127"/>
                <a:ea typeface="HY견고딕" pitchFamily="18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600">
                <a:latin typeface="HY견고딕" pitchFamily="18" charset="-127"/>
                <a:ea typeface="HY견고딕" pitchFamily="18" charset="-127"/>
              </a:defRPr>
            </a:lvl9pPr>
          </a:lstStyle>
          <a:p>
            <a:pPr>
              <a:buClr>
                <a:srgbClr val="AED369"/>
              </a:buClr>
            </a:pPr>
            <a:r>
              <a:rPr lang="ko-KR" altLang="en-US" sz="3600" b="0" dirty="0"/>
              <a:t>시뮬레이션 결과</a:t>
            </a:r>
            <a:endParaRPr lang="en-US" altLang="ko-KR" sz="3600" b="0" dirty="0"/>
          </a:p>
        </p:txBody>
      </p:sp>
      <p:sp>
        <p:nvSpPr>
          <p:cNvPr id="27" name="TextBox 39"/>
          <p:cNvSpPr txBox="1">
            <a:spLocks noChangeArrowheads="1"/>
          </p:cNvSpPr>
          <p:nvPr/>
        </p:nvSpPr>
        <p:spPr bwMode="auto">
          <a:xfrm>
            <a:off x="1532305" y="27690624"/>
            <a:ext cx="12706557" cy="21467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9094" tIns="49547" rIns="99094" bIns="49547">
            <a:spAutoFit/>
          </a:bodyPr>
          <a:lstStyle>
            <a:lvl1pPr marL="371475" indent="-371475" eaLnBrk="0" hangingPunct="0">
              <a:defRPr kumimoji="1" sz="360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</a:defRPr>
            </a:lvl1pPr>
            <a:lvl2pPr marL="742950" indent="-285750" eaLnBrk="0" hangingPunct="0">
              <a:defRPr kumimoji="1" sz="360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</a:defRPr>
            </a:lvl2pPr>
            <a:lvl3pPr marL="1143000" indent="-228600" eaLnBrk="0" hangingPunct="0">
              <a:defRPr kumimoji="1" sz="360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</a:defRPr>
            </a:lvl3pPr>
            <a:lvl4pPr marL="1600200" indent="-228600" eaLnBrk="0" hangingPunct="0">
              <a:defRPr kumimoji="1" sz="360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</a:defRPr>
            </a:lvl4pPr>
            <a:lvl5pPr marL="2057400" indent="-228600" eaLnBrk="0" hangingPunct="0">
              <a:defRPr kumimoji="1" sz="360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60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60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60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60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</a:defRPr>
            </a:lvl9pPr>
          </a:lstStyle>
          <a:p>
            <a:pPr marL="800100" lvl="1" indent="-342900" algn="just" eaLnBrk="1" hangingPunct="1">
              <a:spcBef>
                <a:spcPts val="600"/>
              </a:spcBef>
              <a:buClr>
                <a:srgbClr val="AED369"/>
              </a:buClr>
              <a:buFont typeface="Arial" panose="020B0604020202020204" pitchFamily="34" charset="0"/>
              <a:buChar char="•"/>
            </a:pPr>
            <a:r>
              <a:rPr lang="en-US" altLang="ko-KR" sz="3200" b="1" dirty="0">
                <a:latin typeface="Arial" charset="0"/>
                <a:cs typeface="Arial" charset="0"/>
              </a:rPr>
              <a:t>LO-to-RF</a:t>
            </a:r>
            <a:r>
              <a:rPr lang="en-US" altLang="ko-KR" sz="3200" dirty="0">
                <a:latin typeface="Arial" charset="0"/>
                <a:cs typeface="Arial" charset="0"/>
              </a:rPr>
              <a:t> </a:t>
            </a:r>
            <a:r>
              <a:rPr lang="ko-KR" altLang="en-US" sz="3200" dirty="0">
                <a:latin typeface="Arial" charset="0"/>
                <a:cs typeface="Arial" charset="0"/>
              </a:rPr>
              <a:t>격리도 향상과 높은 변환 이득을 위한 </a:t>
            </a:r>
            <a:r>
              <a:rPr lang="en-US" altLang="ko-KR" sz="3200" b="1" dirty="0">
                <a:latin typeface="Arial" charset="0"/>
                <a:cs typeface="Arial" charset="0"/>
              </a:rPr>
              <a:t>Gilbert-cell</a:t>
            </a:r>
            <a:r>
              <a:rPr lang="en-US" altLang="ko-KR" sz="3200" dirty="0">
                <a:latin typeface="Arial" charset="0"/>
                <a:cs typeface="Arial" charset="0"/>
              </a:rPr>
              <a:t> </a:t>
            </a:r>
            <a:r>
              <a:rPr lang="ko-KR" altLang="en-US" sz="3200" dirty="0">
                <a:latin typeface="Arial" charset="0"/>
                <a:cs typeface="Arial" charset="0"/>
              </a:rPr>
              <a:t>구조 </a:t>
            </a:r>
            <a:br>
              <a:rPr lang="en-US" altLang="ko-KR" sz="3200" dirty="0">
                <a:latin typeface="Arial" charset="0"/>
                <a:cs typeface="Arial" charset="0"/>
              </a:rPr>
            </a:br>
            <a:r>
              <a:rPr lang="ko-KR" altLang="en-US" sz="3200" dirty="0">
                <a:latin typeface="Arial" charset="0"/>
                <a:cs typeface="Arial" charset="0"/>
              </a:rPr>
              <a:t>채택</a:t>
            </a:r>
            <a:endParaRPr lang="en-US" altLang="ko-KR" sz="3200" dirty="0">
              <a:latin typeface="Arial" charset="0"/>
              <a:cs typeface="Arial" charset="0"/>
            </a:endParaRPr>
          </a:p>
          <a:p>
            <a:pPr marL="800100" lvl="1" indent="-342900" algn="just" eaLnBrk="1" hangingPunct="1">
              <a:spcBef>
                <a:spcPts val="600"/>
              </a:spcBef>
              <a:buClr>
                <a:srgbClr val="AED369"/>
              </a:buClr>
              <a:buFont typeface="Arial" panose="020B0604020202020204" pitchFamily="34" charset="0"/>
              <a:buChar char="•"/>
            </a:pPr>
            <a:r>
              <a:rPr lang="en-US" altLang="ko-KR" sz="3200" b="1" dirty="0">
                <a:latin typeface="Arial" charset="0"/>
                <a:cs typeface="Arial" charset="0"/>
              </a:rPr>
              <a:t>IF</a:t>
            </a:r>
            <a:r>
              <a:rPr lang="ko-KR" altLang="en-US" sz="3200" dirty="0">
                <a:latin typeface="Arial" charset="0"/>
                <a:cs typeface="Arial" charset="0"/>
              </a:rPr>
              <a:t>단 대역폭 향상을 위해 </a:t>
            </a:r>
            <a:r>
              <a:rPr lang="ko-KR" altLang="en-US" sz="3200" dirty="0" err="1">
                <a:latin typeface="Arial" charset="0"/>
                <a:cs typeface="Arial" charset="0"/>
              </a:rPr>
              <a:t>인덕티브</a:t>
            </a:r>
            <a:r>
              <a:rPr lang="ko-KR" altLang="en-US" sz="3200" dirty="0">
                <a:latin typeface="Arial" charset="0"/>
                <a:cs typeface="Arial" charset="0"/>
              </a:rPr>
              <a:t> </a:t>
            </a:r>
            <a:r>
              <a:rPr lang="ko-KR" altLang="en-US" sz="3200" dirty="0" err="1">
                <a:latin typeface="Arial" charset="0"/>
                <a:cs typeface="Arial" charset="0"/>
              </a:rPr>
              <a:t>피킹을</a:t>
            </a:r>
            <a:r>
              <a:rPr lang="ko-KR" altLang="en-US" sz="3200" dirty="0">
                <a:latin typeface="Arial" charset="0"/>
                <a:cs typeface="Arial" charset="0"/>
              </a:rPr>
              <a:t> 적용한 기저대역 증폭기 버퍼 사용</a:t>
            </a:r>
            <a:endParaRPr lang="en-US" altLang="ko-KR" sz="3200" dirty="0">
              <a:latin typeface="Arial" charset="0"/>
              <a:cs typeface="Arial" charset="0"/>
            </a:endParaRPr>
          </a:p>
        </p:txBody>
      </p:sp>
      <p:sp>
        <p:nvSpPr>
          <p:cNvPr id="28" name="TextBox 39"/>
          <p:cNvSpPr txBox="1">
            <a:spLocks noChangeArrowheads="1"/>
          </p:cNvSpPr>
          <p:nvPr/>
        </p:nvSpPr>
        <p:spPr bwMode="auto">
          <a:xfrm>
            <a:off x="1540343" y="21360289"/>
            <a:ext cx="9289032" cy="6540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9094" tIns="49547" rIns="99094" bIns="49547">
            <a:spAutoFit/>
          </a:bodyPr>
          <a:lstStyle>
            <a:defPPr>
              <a:defRPr lang="ko-KR"/>
            </a:defPPr>
            <a:lvl1pPr marL="371475" indent="-371475" algn="just">
              <a:spcBef>
                <a:spcPts val="1950"/>
              </a:spcBef>
              <a:buClr>
                <a:srgbClr val="C00000"/>
              </a:buClr>
              <a:buFont typeface="Wingdings" pitchFamily="2" charset="2"/>
              <a:buChar char="§"/>
              <a:defRPr kumimoji="1" sz="2400" b="1">
                <a:latin typeface="Arial" charset="0"/>
                <a:ea typeface="HY견고딕" pitchFamily="18" charset="-127"/>
                <a:cs typeface="Arial" charset="0"/>
              </a:defRPr>
            </a:lvl1pPr>
            <a:lvl2pPr marL="742950" indent="-285750" eaLnBrk="0" hangingPunct="0">
              <a:defRPr kumimoji="1" sz="3600">
                <a:latin typeface="HY견고딕" pitchFamily="18" charset="-127"/>
                <a:ea typeface="HY견고딕" pitchFamily="18" charset="-127"/>
              </a:defRPr>
            </a:lvl2pPr>
            <a:lvl3pPr marL="1143000" indent="-228600" eaLnBrk="0" hangingPunct="0">
              <a:defRPr kumimoji="1" sz="3600">
                <a:latin typeface="HY견고딕" pitchFamily="18" charset="-127"/>
                <a:ea typeface="HY견고딕" pitchFamily="18" charset="-127"/>
              </a:defRPr>
            </a:lvl3pPr>
            <a:lvl4pPr marL="1600200" indent="-228600" eaLnBrk="0" hangingPunct="0">
              <a:defRPr kumimoji="1" sz="3600">
                <a:latin typeface="HY견고딕" pitchFamily="18" charset="-127"/>
                <a:ea typeface="HY견고딕" pitchFamily="18" charset="-127"/>
              </a:defRPr>
            </a:lvl4pPr>
            <a:lvl5pPr marL="2057400" indent="-228600" eaLnBrk="0" hangingPunct="0">
              <a:defRPr kumimoji="1" sz="3600">
                <a:latin typeface="HY견고딕" pitchFamily="18" charset="-127"/>
                <a:ea typeface="HY견고딕" pitchFamily="18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600">
                <a:latin typeface="HY견고딕" pitchFamily="18" charset="-127"/>
                <a:ea typeface="HY견고딕" pitchFamily="18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600">
                <a:latin typeface="HY견고딕" pitchFamily="18" charset="-127"/>
                <a:ea typeface="HY견고딕" pitchFamily="18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600">
                <a:latin typeface="HY견고딕" pitchFamily="18" charset="-127"/>
                <a:ea typeface="HY견고딕" pitchFamily="18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600">
                <a:latin typeface="HY견고딕" pitchFamily="18" charset="-127"/>
                <a:ea typeface="HY견고딕" pitchFamily="18" charset="-127"/>
              </a:defRPr>
            </a:lvl9pPr>
          </a:lstStyle>
          <a:p>
            <a:pPr>
              <a:buClr>
                <a:srgbClr val="AED369"/>
              </a:buClr>
            </a:pPr>
            <a:r>
              <a:rPr lang="en-US" altLang="ko-KR" sz="3600" dirty="0"/>
              <a:t>D-</a:t>
            </a:r>
            <a:r>
              <a:rPr lang="ko-KR" altLang="en-US" sz="3600" b="0" dirty="0"/>
              <a:t>대역 주파수 하향변환기</a:t>
            </a:r>
            <a:endParaRPr lang="en-US" altLang="ko-KR" sz="3600" b="0" dirty="0"/>
          </a:p>
        </p:txBody>
      </p:sp>
      <p:sp>
        <p:nvSpPr>
          <p:cNvPr id="29" name="TextBox 39"/>
          <p:cNvSpPr txBox="1">
            <a:spLocks noChangeArrowheads="1"/>
          </p:cNvSpPr>
          <p:nvPr/>
        </p:nvSpPr>
        <p:spPr bwMode="auto">
          <a:xfrm>
            <a:off x="1540343" y="36551292"/>
            <a:ext cx="12857828" cy="32855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9094" tIns="49547" rIns="99094" bIns="49547">
            <a:spAutoFit/>
          </a:bodyPr>
          <a:lstStyle>
            <a:lvl1pPr marL="371475" indent="-371475" eaLnBrk="0" hangingPunct="0">
              <a:defRPr kumimoji="1" sz="360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</a:defRPr>
            </a:lvl1pPr>
            <a:lvl2pPr marL="742950" indent="-285750" eaLnBrk="0" hangingPunct="0">
              <a:defRPr kumimoji="1" sz="360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</a:defRPr>
            </a:lvl2pPr>
            <a:lvl3pPr marL="1143000" indent="-228600" eaLnBrk="0" hangingPunct="0">
              <a:defRPr kumimoji="1" sz="360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</a:defRPr>
            </a:lvl3pPr>
            <a:lvl4pPr marL="1600200" indent="-228600" eaLnBrk="0" hangingPunct="0">
              <a:defRPr kumimoji="1" sz="360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</a:defRPr>
            </a:lvl4pPr>
            <a:lvl5pPr marL="2057400" indent="-228600" eaLnBrk="0" hangingPunct="0">
              <a:defRPr kumimoji="1" sz="360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60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60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60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60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</a:defRPr>
            </a:lvl9pPr>
          </a:lstStyle>
          <a:p>
            <a:pPr marL="800100" lvl="1" indent="-342900" algn="just" eaLnBrk="1" hangingPunct="1">
              <a:spcBef>
                <a:spcPts val="600"/>
              </a:spcBef>
              <a:buClr>
                <a:srgbClr val="AED369"/>
              </a:buClr>
              <a:buFont typeface="Arial" panose="020B0604020202020204" pitchFamily="34" charset="0"/>
              <a:buChar char="•"/>
            </a:pPr>
            <a:r>
              <a:rPr lang="en-US" altLang="ko-KR" sz="3200" b="1" dirty="0">
                <a:latin typeface="Arial" charset="0"/>
                <a:cs typeface="Arial" charset="0"/>
              </a:rPr>
              <a:t>NMOS </a:t>
            </a:r>
            <a:r>
              <a:rPr lang="ko-KR" altLang="en-US" sz="3200" dirty="0">
                <a:latin typeface="Arial" charset="0"/>
                <a:cs typeface="Arial" charset="0"/>
              </a:rPr>
              <a:t>교차 결합쌍과</a:t>
            </a:r>
            <a:r>
              <a:rPr lang="ko-KR" altLang="en-US" sz="3200" b="1" dirty="0">
                <a:latin typeface="Arial" charset="0"/>
                <a:cs typeface="Arial" charset="0"/>
              </a:rPr>
              <a:t> </a:t>
            </a:r>
            <a:r>
              <a:rPr lang="en-US" altLang="ko-KR" sz="3200" b="1" dirty="0">
                <a:latin typeface="Arial" charset="0"/>
                <a:cs typeface="Arial" charset="0"/>
              </a:rPr>
              <a:t>L-C </a:t>
            </a:r>
            <a:r>
              <a:rPr lang="ko-KR" altLang="en-US" sz="3200" dirty="0" err="1">
                <a:latin typeface="Arial" charset="0"/>
                <a:cs typeface="Arial" charset="0"/>
              </a:rPr>
              <a:t>공진부</a:t>
            </a:r>
            <a:r>
              <a:rPr lang="en-US" altLang="ko-KR" sz="3200" dirty="0">
                <a:latin typeface="Arial" charset="0"/>
                <a:cs typeface="Arial" charset="0"/>
              </a:rPr>
              <a:t>, </a:t>
            </a:r>
            <a:r>
              <a:rPr lang="ko-KR" altLang="en-US" sz="3200" dirty="0">
                <a:latin typeface="Arial" charset="0"/>
                <a:cs typeface="Arial" charset="0"/>
              </a:rPr>
              <a:t>공통</a:t>
            </a:r>
            <a:r>
              <a:rPr lang="en-US" altLang="ko-KR" sz="3200" dirty="0">
                <a:latin typeface="Arial" charset="0"/>
                <a:cs typeface="Arial" charset="0"/>
              </a:rPr>
              <a:t>-</a:t>
            </a:r>
            <a:r>
              <a:rPr lang="ko-KR" altLang="en-US" sz="3200" dirty="0">
                <a:latin typeface="Arial" charset="0"/>
                <a:cs typeface="Arial" charset="0"/>
              </a:rPr>
              <a:t>소스 버퍼구조로 구성</a:t>
            </a:r>
            <a:endParaRPr lang="en-US" altLang="ko-KR" sz="3200" dirty="0">
              <a:latin typeface="Arial" charset="0"/>
              <a:cs typeface="Arial" charset="0"/>
            </a:endParaRPr>
          </a:p>
          <a:p>
            <a:pPr marL="800100" lvl="1" indent="-342900" algn="just" eaLnBrk="1" hangingPunct="1">
              <a:spcBef>
                <a:spcPts val="600"/>
              </a:spcBef>
              <a:buClr>
                <a:srgbClr val="AED369"/>
              </a:buClr>
              <a:buFont typeface="Arial" panose="020B0604020202020204" pitchFamily="34" charset="0"/>
              <a:buChar char="•"/>
            </a:pPr>
            <a:r>
              <a:rPr lang="en-US" altLang="ko-KR" sz="3200" b="1" dirty="0">
                <a:latin typeface="Arial" charset="0"/>
                <a:cs typeface="Arial" charset="0"/>
              </a:rPr>
              <a:t>NMOS</a:t>
            </a:r>
            <a:r>
              <a:rPr lang="en-US" altLang="ko-KR" sz="3200" dirty="0">
                <a:latin typeface="Arial" charset="0"/>
                <a:cs typeface="Arial" charset="0"/>
              </a:rPr>
              <a:t> </a:t>
            </a:r>
            <a:r>
              <a:rPr lang="ko-KR" altLang="en-US" sz="3200" dirty="0">
                <a:latin typeface="Arial" charset="0"/>
                <a:cs typeface="Arial" charset="0"/>
              </a:rPr>
              <a:t>교차 </a:t>
            </a:r>
            <a:r>
              <a:rPr lang="ko-KR" altLang="en-US" sz="3200" dirty="0" err="1">
                <a:latin typeface="Arial" charset="0"/>
                <a:cs typeface="Arial" charset="0"/>
              </a:rPr>
              <a:t>결합쌍</a:t>
            </a:r>
            <a:r>
              <a:rPr lang="ko-KR" altLang="en-US" sz="3200" dirty="0">
                <a:latin typeface="Arial" charset="0"/>
                <a:cs typeface="Arial" charset="0"/>
              </a:rPr>
              <a:t> 소스단에 </a:t>
            </a:r>
            <a:r>
              <a:rPr lang="ko-KR" altLang="en-US" sz="3200" dirty="0" err="1">
                <a:latin typeface="Arial" charset="0"/>
                <a:cs typeface="Arial" charset="0"/>
              </a:rPr>
              <a:t>커패시터를</a:t>
            </a:r>
            <a:r>
              <a:rPr lang="ko-KR" altLang="en-US" sz="3200" dirty="0">
                <a:latin typeface="Arial" charset="0"/>
                <a:cs typeface="Arial" charset="0"/>
              </a:rPr>
              <a:t> 추가하여 발진에 필요한 부성저항을 생성</a:t>
            </a:r>
            <a:endParaRPr lang="en-US" altLang="ko-KR" sz="3200" dirty="0">
              <a:latin typeface="Arial" charset="0"/>
              <a:cs typeface="Arial" charset="0"/>
            </a:endParaRPr>
          </a:p>
          <a:p>
            <a:pPr marL="800100" lvl="1" indent="-342900" algn="just" eaLnBrk="1" hangingPunct="1">
              <a:spcBef>
                <a:spcPts val="600"/>
              </a:spcBef>
              <a:buClr>
                <a:srgbClr val="AED369"/>
              </a:buClr>
              <a:buFont typeface="Arial" panose="020B0604020202020204" pitchFamily="34" charset="0"/>
              <a:buChar char="•"/>
            </a:pPr>
            <a:r>
              <a:rPr lang="en-US" altLang="ko-KR" sz="3200" b="1" dirty="0">
                <a:latin typeface="Arial" charset="0"/>
                <a:cs typeface="Arial" charset="0"/>
              </a:rPr>
              <a:t>L-C </a:t>
            </a:r>
            <a:r>
              <a:rPr lang="ko-KR" altLang="en-US" sz="3200" dirty="0">
                <a:latin typeface="Arial" charset="0"/>
                <a:cs typeface="Arial" charset="0"/>
              </a:rPr>
              <a:t>공진부와 소스 </a:t>
            </a:r>
            <a:r>
              <a:rPr lang="ko-KR" altLang="en-US" sz="3200" dirty="0" err="1">
                <a:latin typeface="Arial" charset="0"/>
                <a:cs typeface="Arial" charset="0"/>
              </a:rPr>
              <a:t>커패시터를</a:t>
            </a:r>
            <a:r>
              <a:rPr lang="ko-KR" altLang="en-US" sz="3200" dirty="0">
                <a:latin typeface="Arial" charset="0"/>
                <a:cs typeface="Arial" charset="0"/>
              </a:rPr>
              <a:t> 가변 </a:t>
            </a:r>
            <a:r>
              <a:rPr lang="ko-KR" altLang="en-US" sz="3200" dirty="0" err="1">
                <a:latin typeface="Arial" charset="0"/>
                <a:cs typeface="Arial" charset="0"/>
              </a:rPr>
              <a:t>커패시터로</a:t>
            </a:r>
            <a:r>
              <a:rPr lang="ko-KR" altLang="en-US" sz="3200" dirty="0">
                <a:latin typeface="Arial" charset="0"/>
                <a:cs typeface="Arial" charset="0"/>
              </a:rPr>
              <a:t> 구성하여 주파수 조정 범위를 향상</a:t>
            </a:r>
            <a:endParaRPr lang="en-US" altLang="ko-KR" sz="3200" dirty="0">
              <a:latin typeface="Arial" charset="0"/>
              <a:cs typeface="Arial" charset="0"/>
            </a:endParaRPr>
          </a:p>
          <a:p>
            <a:pPr marL="800100" lvl="1" indent="-342900" algn="just" eaLnBrk="1" hangingPunct="1">
              <a:spcBef>
                <a:spcPts val="600"/>
              </a:spcBef>
              <a:buClr>
                <a:srgbClr val="AED369"/>
              </a:buClr>
              <a:buFont typeface="Arial" panose="020B0604020202020204" pitchFamily="34" charset="0"/>
              <a:buChar char="•"/>
            </a:pPr>
            <a:r>
              <a:rPr lang="ko-KR" altLang="en-US" sz="3200" dirty="0">
                <a:latin typeface="Arial" charset="0"/>
                <a:cs typeface="Arial" charset="0"/>
              </a:rPr>
              <a:t>공통</a:t>
            </a:r>
            <a:r>
              <a:rPr lang="en-US" altLang="ko-KR" sz="3200" dirty="0">
                <a:latin typeface="Arial" charset="0"/>
                <a:cs typeface="Arial" charset="0"/>
              </a:rPr>
              <a:t>-</a:t>
            </a:r>
            <a:r>
              <a:rPr lang="ko-KR" altLang="en-US" sz="3200" dirty="0">
                <a:latin typeface="Arial" charset="0"/>
                <a:cs typeface="Arial" charset="0"/>
              </a:rPr>
              <a:t>소스 버퍼를 통해 하향변환기 구동에 필요한</a:t>
            </a:r>
            <a:r>
              <a:rPr lang="ko-KR" altLang="en-US" sz="3200" b="1" dirty="0">
                <a:latin typeface="Arial" charset="0"/>
                <a:cs typeface="Arial" charset="0"/>
              </a:rPr>
              <a:t> </a:t>
            </a:r>
            <a:r>
              <a:rPr lang="en-US" altLang="ko-KR" sz="3200" b="1" dirty="0">
                <a:latin typeface="Arial" charset="0"/>
                <a:cs typeface="Arial" charset="0"/>
              </a:rPr>
              <a:t>LO</a:t>
            </a:r>
            <a:r>
              <a:rPr lang="ko-KR" altLang="en-US" sz="3200" b="1" dirty="0">
                <a:latin typeface="Arial" charset="0"/>
                <a:cs typeface="Arial" charset="0"/>
              </a:rPr>
              <a:t> </a:t>
            </a:r>
            <a:r>
              <a:rPr lang="ko-KR" altLang="en-US" sz="3200" dirty="0">
                <a:latin typeface="Arial" charset="0"/>
                <a:cs typeface="Arial" charset="0"/>
              </a:rPr>
              <a:t>출력을 생성</a:t>
            </a:r>
            <a:endParaRPr lang="en-US" altLang="ko-KR" sz="3200" dirty="0">
              <a:latin typeface="Arial" charset="0"/>
              <a:cs typeface="Arial" charset="0"/>
            </a:endParaRPr>
          </a:p>
        </p:txBody>
      </p:sp>
      <p:sp>
        <p:nvSpPr>
          <p:cNvPr id="30" name="TextBox 39"/>
          <p:cNvSpPr txBox="1">
            <a:spLocks noChangeArrowheads="1"/>
          </p:cNvSpPr>
          <p:nvPr/>
        </p:nvSpPr>
        <p:spPr bwMode="auto">
          <a:xfrm>
            <a:off x="1519234" y="30251211"/>
            <a:ext cx="9289032" cy="6540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9094" tIns="49547" rIns="99094" bIns="49547">
            <a:spAutoFit/>
          </a:bodyPr>
          <a:lstStyle>
            <a:defPPr>
              <a:defRPr lang="ko-KR"/>
            </a:defPPr>
            <a:lvl1pPr marL="371475" indent="-371475" algn="just">
              <a:spcBef>
                <a:spcPts val="1950"/>
              </a:spcBef>
              <a:buClr>
                <a:srgbClr val="C00000"/>
              </a:buClr>
              <a:buFont typeface="Wingdings" pitchFamily="2" charset="2"/>
              <a:buChar char="§"/>
              <a:defRPr kumimoji="1" sz="2400" b="1">
                <a:latin typeface="Arial" charset="0"/>
                <a:ea typeface="HY견고딕" pitchFamily="18" charset="-127"/>
                <a:cs typeface="Arial" charset="0"/>
              </a:defRPr>
            </a:lvl1pPr>
            <a:lvl2pPr marL="742950" indent="-285750" eaLnBrk="0" hangingPunct="0">
              <a:defRPr kumimoji="1" sz="3600">
                <a:latin typeface="HY견고딕" pitchFamily="18" charset="-127"/>
                <a:ea typeface="HY견고딕" pitchFamily="18" charset="-127"/>
              </a:defRPr>
            </a:lvl2pPr>
            <a:lvl3pPr marL="1143000" indent="-228600" eaLnBrk="0" hangingPunct="0">
              <a:defRPr kumimoji="1" sz="3600">
                <a:latin typeface="HY견고딕" pitchFamily="18" charset="-127"/>
                <a:ea typeface="HY견고딕" pitchFamily="18" charset="-127"/>
              </a:defRPr>
            </a:lvl3pPr>
            <a:lvl4pPr marL="1600200" indent="-228600" eaLnBrk="0" hangingPunct="0">
              <a:defRPr kumimoji="1" sz="3600">
                <a:latin typeface="HY견고딕" pitchFamily="18" charset="-127"/>
                <a:ea typeface="HY견고딕" pitchFamily="18" charset="-127"/>
              </a:defRPr>
            </a:lvl4pPr>
            <a:lvl5pPr marL="2057400" indent="-228600" eaLnBrk="0" hangingPunct="0">
              <a:defRPr kumimoji="1" sz="3600">
                <a:latin typeface="HY견고딕" pitchFamily="18" charset="-127"/>
                <a:ea typeface="HY견고딕" pitchFamily="18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600">
                <a:latin typeface="HY견고딕" pitchFamily="18" charset="-127"/>
                <a:ea typeface="HY견고딕" pitchFamily="18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600">
                <a:latin typeface="HY견고딕" pitchFamily="18" charset="-127"/>
                <a:ea typeface="HY견고딕" pitchFamily="18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600">
                <a:latin typeface="HY견고딕" pitchFamily="18" charset="-127"/>
                <a:ea typeface="HY견고딕" pitchFamily="18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600">
                <a:latin typeface="HY견고딕" pitchFamily="18" charset="-127"/>
                <a:ea typeface="HY견고딕" pitchFamily="18" charset="-127"/>
              </a:defRPr>
            </a:lvl9pPr>
          </a:lstStyle>
          <a:p>
            <a:pPr>
              <a:buClr>
                <a:srgbClr val="AED369"/>
              </a:buClr>
            </a:pPr>
            <a:r>
              <a:rPr lang="en-US" altLang="ko-KR" sz="3600" dirty="0"/>
              <a:t>D-</a:t>
            </a:r>
            <a:r>
              <a:rPr lang="ko-KR" altLang="en-US" sz="3600" b="0" dirty="0"/>
              <a:t>대역 전압제어 </a:t>
            </a:r>
            <a:r>
              <a:rPr lang="ko-KR" altLang="en-US" sz="3600" b="0" dirty="0" err="1"/>
              <a:t>발진기</a:t>
            </a:r>
            <a:endParaRPr lang="en-US" altLang="ko-KR" sz="3600" b="0" dirty="0"/>
          </a:p>
        </p:txBody>
      </p:sp>
      <p:sp>
        <p:nvSpPr>
          <p:cNvPr id="44" name="직사각형 58"/>
          <p:cNvSpPr/>
          <p:nvPr/>
        </p:nvSpPr>
        <p:spPr bwMode="auto">
          <a:xfrm>
            <a:off x="1159072" y="7377000"/>
            <a:ext cx="13433228" cy="5116507"/>
          </a:xfrm>
          <a:prstGeom prst="rect">
            <a:avLst/>
          </a:prstGeom>
          <a:noFill/>
          <a:ln w="76200">
            <a:solidFill>
              <a:srgbClr val="AED36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2951163"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ko-KR" altLang="en-US" sz="5800" dirty="0">
              <a:solidFill>
                <a:prstClr val="white"/>
              </a:solidFill>
            </a:endParaRPr>
          </a:p>
        </p:txBody>
      </p:sp>
      <p:sp>
        <p:nvSpPr>
          <p:cNvPr id="14" name="Lekerekített téglalap 9"/>
          <p:cNvSpPr/>
          <p:nvPr/>
        </p:nvSpPr>
        <p:spPr bwMode="auto">
          <a:xfrm>
            <a:off x="1519235" y="6997286"/>
            <a:ext cx="3276575" cy="708025"/>
          </a:xfrm>
          <a:prstGeom prst="roundRect">
            <a:avLst>
              <a:gd name="adj" fmla="val 50000"/>
            </a:avLst>
          </a:prstGeom>
          <a:solidFill>
            <a:srgbClr val="AED369"/>
          </a:solidFill>
          <a:ln>
            <a:solidFill>
              <a:srgbClr val="AED36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2951163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800" b="1" dirty="0">
                <a:solidFill>
                  <a:schemeClr val="tx1"/>
                </a:solidFill>
                <a:latin typeface="+mj-ea"/>
                <a:ea typeface="+mj-ea"/>
              </a:rPr>
              <a:t>서론</a:t>
            </a:r>
            <a:endParaRPr kumimoji="1" lang="en-US" altLang="ko-KR" sz="4800" b="1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45" name="TextBox 39"/>
          <p:cNvSpPr txBox="1">
            <a:spLocks noChangeArrowheads="1"/>
          </p:cNvSpPr>
          <p:nvPr/>
        </p:nvSpPr>
        <p:spPr bwMode="auto">
          <a:xfrm>
            <a:off x="1519234" y="18504440"/>
            <a:ext cx="12719629" cy="22237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9094" tIns="49547" rIns="99094" bIns="49547">
            <a:spAutoFit/>
          </a:bodyPr>
          <a:lstStyle>
            <a:lvl1pPr marL="371475" indent="-371475" eaLnBrk="0" hangingPunct="0">
              <a:defRPr kumimoji="1" sz="360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</a:defRPr>
            </a:lvl1pPr>
            <a:lvl2pPr marL="742950" indent="-285750" eaLnBrk="0" hangingPunct="0">
              <a:defRPr kumimoji="1" sz="360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</a:defRPr>
            </a:lvl2pPr>
            <a:lvl3pPr marL="1143000" indent="-228600" eaLnBrk="0" hangingPunct="0">
              <a:defRPr kumimoji="1" sz="360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</a:defRPr>
            </a:lvl3pPr>
            <a:lvl4pPr marL="1600200" indent="-228600" eaLnBrk="0" hangingPunct="0">
              <a:defRPr kumimoji="1" sz="360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</a:defRPr>
            </a:lvl4pPr>
            <a:lvl5pPr marL="2057400" indent="-228600" eaLnBrk="0" hangingPunct="0">
              <a:defRPr kumimoji="1" sz="360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60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60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60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60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</a:defRPr>
            </a:lvl9pPr>
          </a:lstStyle>
          <a:p>
            <a:pPr marL="800100" lvl="1" indent="-342900" algn="just" eaLnBrk="1" hangingPunct="1">
              <a:spcBef>
                <a:spcPts val="600"/>
              </a:spcBef>
              <a:buClr>
                <a:srgbClr val="AED369"/>
              </a:buClr>
              <a:buFont typeface="Arial" panose="020B0604020202020204" pitchFamily="34" charset="0"/>
              <a:buChar char="•"/>
            </a:pPr>
            <a:r>
              <a:rPr lang="en-US" altLang="ko-KR" sz="3200" dirty="0">
                <a:latin typeface="Arial" charset="0"/>
                <a:cs typeface="Arial" charset="0"/>
              </a:rPr>
              <a:t>4</a:t>
            </a:r>
            <a:r>
              <a:rPr lang="ko-KR" altLang="en-US" sz="3200" dirty="0">
                <a:latin typeface="Arial" charset="0"/>
                <a:cs typeface="Arial" charset="0"/>
              </a:rPr>
              <a:t>단 공통</a:t>
            </a:r>
            <a:r>
              <a:rPr lang="en-US" altLang="ko-KR" sz="3200" dirty="0">
                <a:latin typeface="Arial" charset="0"/>
                <a:cs typeface="Arial" charset="0"/>
              </a:rPr>
              <a:t>-</a:t>
            </a:r>
            <a:r>
              <a:rPr lang="ko-KR" altLang="en-US" sz="3200" dirty="0">
                <a:latin typeface="Arial" charset="0"/>
                <a:cs typeface="Arial" charset="0"/>
              </a:rPr>
              <a:t>소스 차동구조 사용</a:t>
            </a:r>
            <a:endParaRPr lang="en-US" altLang="ko-KR" sz="3200" dirty="0">
              <a:latin typeface="Arial" charset="0"/>
              <a:cs typeface="Arial" charset="0"/>
            </a:endParaRPr>
          </a:p>
          <a:p>
            <a:pPr marL="800100" lvl="1" indent="-342900" algn="just" eaLnBrk="1" hangingPunct="1">
              <a:spcBef>
                <a:spcPts val="600"/>
              </a:spcBef>
              <a:buClr>
                <a:srgbClr val="AED369"/>
              </a:buClr>
              <a:buFont typeface="Arial" panose="020B0604020202020204" pitchFamily="34" charset="0"/>
              <a:buChar char="•"/>
            </a:pPr>
            <a:r>
              <a:rPr lang="ko-KR" altLang="en-US" sz="3200" dirty="0" err="1">
                <a:latin typeface="Arial" charset="0"/>
                <a:cs typeface="Arial" charset="0"/>
              </a:rPr>
              <a:t>소신호</a:t>
            </a:r>
            <a:r>
              <a:rPr lang="en-US" altLang="ko-KR" sz="3200" dirty="0">
                <a:latin typeface="Arial" charset="0"/>
                <a:cs typeface="Arial" charset="0"/>
              </a:rPr>
              <a:t> </a:t>
            </a:r>
            <a:r>
              <a:rPr lang="ko-KR" altLang="en-US" sz="3200" dirty="0">
                <a:latin typeface="Arial" charset="0"/>
                <a:cs typeface="Arial" charset="0"/>
              </a:rPr>
              <a:t>이득 향상을 위한 중화기법 적용</a:t>
            </a:r>
            <a:endParaRPr lang="en-US" altLang="ko-KR" sz="3200" dirty="0">
              <a:latin typeface="Arial" charset="0"/>
              <a:cs typeface="Arial" charset="0"/>
            </a:endParaRPr>
          </a:p>
          <a:p>
            <a:pPr marL="800100" lvl="1" indent="-342900" algn="just" eaLnBrk="1" hangingPunct="1">
              <a:spcBef>
                <a:spcPts val="600"/>
              </a:spcBef>
              <a:buClr>
                <a:srgbClr val="AED369"/>
              </a:buClr>
              <a:buFont typeface="Arial" panose="020B0604020202020204" pitchFamily="34" charset="0"/>
              <a:buChar char="•"/>
            </a:pPr>
            <a:r>
              <a:rPr lang="ko-KR" altLang="en-US" sz="3200" dirty="0">
                <a:latin typeface="Arial" charset="0"/>
                <a:cs typeface="Arial" charset="0"/>
              </a:rPr>
              <a:t>트랜스포머와 전송선로를 사용한 주파수 교차 정합을 통해 </a:t>
            </a:r>
            <a:br>
              <a:rPr lang="en-US" altLang="ko-KR" sz="3200" dirty="0">
                <a:latin typeface="Arial" charset="0"/>
                <a:cs typeface="Arial" charset="0"/>
              </a:rPr>
            </a:br>
            <a:r>
              <a:rPr lang="ko-KR" altLang="en-US" sz="3200" dirty="0">
                <a:latin typeface="Arial" charset="0"/>
                <a:cs typeface="Arial" charset="0"/>
              </a:rPr>
              <a:t>대역폭 향상</a:t>
            </a:r>
            <a:endParaRPr lang="en-US" altLang="ko-KR" sz="3200" dirty="0">
              <a:latin typeface="Arial" charset="0"/>
              <a:cs typeface="Arial" charset="0"/>
            </a:endParaRPr>
          </a:p>
        </p:txBody>
      </p:sp>
      <p:sp>
        <p:nvSpPr>
          <p:cNvPr id="92" name="TextBox 91"/>
          <p:cNvSpPr txBox="1"/>
          <p:nvPr/>
        </p:nvSpPr>
        <p:spPr>
          <a:xfrm>
            <a:off x="16973480" y="32989136"/>
            <a:ext cx="507388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2800" b="1" dirty="0"/>
              <a:t>[Input </a:t>
            </a:r>
            <a:r>
              <a:rPr lang="en-US" altLang="ko-KR" sz="2800" b="1" dirty="0" err="1"/>
              <a:t>freq</a:t>
            </a:r>
            <a:r>
              <a:rPr lang="en-US" altLang="ko-KR" sz="2800" b="1" baseline="-25000" dirty="0" err="1"/>
              <a:t>RF</a:t>
            </a:r>
            <a:r>
              <a:rPr lang="en-US" altLang="ko-KR" sz="2800" b="1" dirty="0"/>
              <a:t> vs Conversion gain ]</a:t>
            </a:r>
            <a:endParaRPr lang="ko-KR" altLang="en-US" sz="2800" b="1" dirty="0"/>
          </a:p>
        </p:txBody>
      </p:sp>
      <p:sp>
        <p:nvSpPr>
          <p:cNvPr id="93" name="TextBox 92"/>
          <p:cNvSpPr txBox="1"/>
          <p:nvPr/>
        </p:nvSpPr>
        <p:spPr>
          <a:xfrm>
            <a:off x="22913717" y="32989136"/>
            <a:ext cx="587513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2800" b="1" dirty="0"/>
              <a:t>[Input P</a:t>
            </a:r>
            <a:r>
              <a:rPr lang="en-US" altLang="ko-KR" sz="2800" b="1" baseline="-25000" dirty="0"/>
              <a:t>RF </a:t>
            </a:r>
            <a:r>
              <a:rPr lang="en-US" altLang="ko-KR" sz="2800" b="1" dirty="0"/>
              <a:t>vs </a:t>
            </a:r>
            <a:r>
              <a:rPr lang="en-US" altLang="ko-KR" sz="2800" b="1" dirty="0" err="1"/>
              <a:t>Pout</a:t>
            </a:r>
            <a:r>
              <a:rPr lang="en-US" altLang="ko-KR" sz="2800" b="1" baseline="-25000" dirty="0" err="1"/>
              <a:t>IF</a:t>
            </a:r>
            <a:r>
              <a:rPr lang="en-US" altLang="ko-KR" sz="2800" b="1" dirty="0"/>
              <a:t> &amp; conversion gain]</a:t>
            </a:r>
            <a:endParaRPr lang="ko-KR" altLang="en-US" sz="2800" b="1" dirty="0"/>
          </a:p>
        </p:txBody>
      </p:sp>
      <p:sp>
        <p:nvSpPr>
          <p:cNvPr id="95" name="TextBox 94"/>
          <p:cNvSpPr txBox="1"/>
          <p:nvPr/>
        </p:nvSpPr>
        <p:spPr>
          <a:xfrm>
            <a:off x="15996491" y="39924029"/>
            <a:ext cx="1311577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4400" b="1" dirty="0"/>
              <a:t>The Authors thank IDEC for MPW and CAD tool support</a:t>
            </a:r>
            <a:endParaRPr lang="ko-KR" altLang="en-US" sz="4400" b="1" dirty="0"/>
          </a:p>
        </p:txBody>
      </p:sp>
      <p:pic>
        <p:nvPicPr>
          <p:cNvPr id="4" name="그림 3">
            <a:extLst>
              <a:ext uri="{FF2B5EF4-FFF2-40B4-BE49-F238E27FC236}">
                <a16:creationId xmlns:a16="http://schemas.microsoft.com/office/drawing/2014/main" id="{49DC5639-6F32-4D80-A1D3-33981D49E1B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66862" y="7946163"/>
            <a:ext cx="3755521" cy="3787895"/>
          </a:xfrm>
          <a:prstGeom prst="rect">
            <a:avLst/>
          </a:prstGeom>
        </p:spPr>
      </p:pic>
      <p:pic>
        <p:nvPicPr>
          <p:cNvPr id="59" name="그림 58">
            <a:extLst>
              <a:ext uri="{FF2B5EF4-FFF2-40B4-BE49-F238E27FC236}">
                <a16:creationId xmlns:a16="http://schemas.microsoft.com/office/drawing/2014/main" id="{2D5920B5-57A5-4CF2-A3C0-4041949DAE2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19234" y="15493251"/>
            <a:ext cx="12705144" cy="2811069"/>
          </a:xfrm>
          <a:prstGeom prst="rect">
            <a:avLst/>
          </a:prstGeom>
        </p:spPr>
      </p:pic>
      <p:pic>
        <p:nvPicPr>
          <p:cNvPr id="60" name="그림 59">
            <a:extLst>
              <a:ext uri="{FF2B5EF4-FFF2-40B4-BE49-F238E27FC236}">
                <a16:creationId xmlns:a16="http://schemas.microsoft.com/office/drawing/2014/main" id="{F6FE86E9-D69A-4D4B-AB0F-1A16D10FE26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40343" y="22583711"/>
            <a:ext cx="12324152" cy="4740665"/>
          </a:xfrm>
          <a:prstGeom prst="rect">
            <a:avLst/>
          </a:prstGeom>
        </p:spPr>
      </p:pic>
      <p:pic>
        <p:nvPicPr>
          <p:cNvPr id="61" name="그림 60">
            <a:extLst>
              <a:ext uri="{FF2B5EF4-FFF2-40B4-BE49-F238E27FC236}">
                <a16:creationId xmlns:a16="http://schemas.microsoft.com/office/drawing/2014/main" id="{8FD24792-0F8D-4E00-B8DA-B3079781AE2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18570" y="31335224"/>
            <a:ext cx="8719006" cy="4884392"/>
          </a:xfrm>
          <a:prstGeom prst="rect">
            <a:avLst/>
          </a:prstGeom>
        </p:spPr>
      </p:pic>
      <p:pic>
        <p:nvPicPr>
          <p:cNvPr id="62" name="그림 61">
            <a:extLst>
              <a:ext uri="{FF2B5EF4-FFF2-40B4-BE49-F238E27FC236}">
                <a16:creationId xmlns:a16="http://schemas.microsoft.com/office/drawing/2014/main" id="{9655E303-88A3-45C4-9D77-52A3EA71D60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6723455" y="8641079"/>
            <a:ext cx="10534735" cy="9345571"/>
          </a:xfrm>
          <a:prstGeom prst="rect">
            <a:avLst/>
          </a:prstGeom>
        </p:spPr>
      </p:pic>
      <p:pic>
        <p:nvPicPr>
          <p:cNvPr id="63" name="그림 62">
            <a:extLst>
              <a:ext uri="{FF2B5EF4-FFF2-40B4-BE49-F238E27FC236}">
                <a16:creationId xmlns:a16="http://schemas.microsoft.com/office/drawing/2014/main" id="{1F7B7D42-DE17-4D86-AD57-02EFD6F671B1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8418861" y="18204250"/>
            <a:ext cx="8421425" cy="5643293"/>
          </a:xfrm>
          <a:prstGeom prst="rect">
            <a:avLst/>
          </a:prstGeom>
        </p:spPr>
      </p:pic>
      <p:graphicFrame>
        <p:nvGraphicFramePr>
          <p:cNvPr id="65" name="개체 64">
            <a:extLst>
              <a:ext uri="{FF2B5EF4-FFF2-40B4-BE49-F238E27FC236}">
                <a16:creationId xmlns:a16="http://schemas.microsoft.com/office/drawing/2014/main" id="{9D2F7181-CB22-4AF8-AFD6-E7724ADEEE8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04273173"/>
              </p:ext>
            </p:extLst>
          </p:nvPr>
        </p:nvGraphicFramePr>
        <p:xfrm>
          <a:off x="15899053" y="28090547"/>
          <a:ext cx="7222744" cy="50409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Graph" r:id="rId8" imgW="3978587" imgH="2777146" progId="Origin50.Graph">
                  <p:embed/>
                </p:oleObj>
              </mc:Choice>
              <mc:Fallback>
                <p:oleObj name="Graph" r:id="rId8" imgW="3978587" imgH="2777146" progId="Origin50.Graph">
                  <p:embed/>
                  <p:pic>
                    <p:nvPicPr>
                      <p:cNvPr id="6" name="개체 5">
                        <a:extLst>
                          <a:ext uri="{FF2B5EF4-FFF2-40B4-BE49-F238E27FC236}">
                            <a16:creationId xmlns:a16="http://schemas.microsoft.com/office/drawing/2014/main" id="{0197EF62-6C17-47AB-87C3-2CBFBEA8488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5899053" y="28090547"/>
                        <a:ext cx="7222744" cy="504093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6" name="그림 65">
            <a:extLst>
              <a:ext uri="{FF2B5EF4-FFF2-40B4-BE49-F238E27FC236}">
                <a16:creationId xmlns:a16="http://schemas.microsoft.com/office/drawing/2014/main" id="{8FF29327-87A8-497A-A7C3-5B5EA3A4859D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21990823" y="28074355"/>
            <a:ext cx="7269977" cy="50939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27760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420</TotalTime>
  <Words>278</Words>
  <Application>Microsoft Office PowerPoint</Application>
  <PresentationFormat>사용자 지정</PresentationFormat>
  <Paragraphs>39</Paragraphs>
  <Slides>1</Slides>
  <Notes>0</Notes>
  <HiddenSlides>0</HiddenSlides>
  <MMClips>0</MMClips>
  <ScaleCrop>false</ScaleCrop>
  <HeadingPairs>
    <vt:vector size="8" baseType="variant">
      <vt:variant>
        <vt:lpstr>사용한 글꼴</vt:lpstr>
      </vt:variant>
      <vt:variant>
        <vt:i4>7</vt:i4>
      </vt:variant>
      <vt:variant>
        <vt:lpstr>테마</vt:lpstr>
      </vt:variant>
      <vt:variant>
        <vt:i4>1</vt:i4>
      </vt:variant>
      <vt:variant>
        <vt:lpstr>포함된 OLE 서버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10" baseType="lpstr">
      <vt:lpstr>HY견고딕</vt:lpstr>
      <vt:lpstr>맑은 고딕</vt:lpstr>
      <vt:lpstr>Arial</vt:lpstr>
      <vt:lpstr>Calibri</vt:lpstr>
      <vt:lpstr>Calibri Light</vt:lpstr>
      <vt:lpstr>Times New Roman</vt:lpstr>
      <vt:lpstr>Wingdings</vt:lpstr>
      <vt:lpstr>Office 테마</vt:lpstr>
      <vt:lpstr>Graph</vt:lpstr>
      <vt:lpstr>PowerPoint 프레젠테이션</vt:lpstr>
    </vt:vector>
  </TitlesOfParts>
  <Company>Microsoft Corporation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Registered User</dc:creator>
  <cp:lastModifiedBy>이현규[ 대학원석·박사통합과정수료연구(재학) / 전기전자공학과 ]</cp:lastModifiedBy>
  <cp:revision>21</cp:revision>
  <dcterms:created xsi:type="dcterms:W3CDTF">2018-03-08T06:02:33Z</dcterms:created>
  <dcterms:modified xsi:type="dcterms:W3CDTF">2022-06-15T05:41:48Z</dcterms:modified>
</cp:coreProperties>
</file>